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859" r:id="rId3"/>
    <p:sldId id="1242" r:id="rId4"/>
    <p:sldId id="1284" r:id="rId5"/>
    <p:sldId id="1285" r:id="rId6"/>
    <p:sldId id="1286" r:id="rId7"/>
    <p:sldId id="1287" r:id="rId8"/>
    <p:sldId id="1290" r:id="rId9"/>
    <p:sldId id="1288" r:id="rId10"/>
    <p:sldId id="1291" r:id="rId11"/>
    <p:sldId id="1249" r:id="rId12"/>
    <p:sldId id="1250" r:id="rId13"/>
    <p:sldId id="1252" r:id="rId14"/>
    <p:sldId id="1292" r:id="rId15"/>
    <p:sldId id="1293" r:id="rId16"/>
    <p:sldId id="1294" r:id="rId17"/>
    <p:sldId id="1296" r:id="rId18"/>
    <p:sldId id="1295" r:id="rId19"/>
    <p:sldId id="1297" r:id="rId20"/>
    <p:sldId id="1299" r:id="rId21"/>
    <p:sldId id="1300" r:id="rId22"/>
    <p:sldId id="1298" r:id="rId23"/>
    <p:sldId id="1301" r:id="rId24"/>
    <p:sldId id="1304" r:id="rId25"/>
    <p:sldId id="1305" r:id="rId26"/>
    <p:sldId id="1308" r:id="rId27"/>
    <p:sldId id="1240" r:id="rId28"/>
    <p:sldId id="1309" r:id="rId29"/>
    <p:sldId id="1310" r:id="rId30"/>
    <p:sldId id="1311" r:id="rId31"/>
    <p:sldId id="1312" r:id="rId32"/>
    <p:sldId id="1316" r:id="rId33"/>
    <p:sldId id="1313" r:id="rId34"/>
    <p:sldId id="1317" r:id="rId35"/>
    <p:sldId id="1318" r:id="rId36"/>
    <p:sldId id="1314" r:id="rId37"/>
    <p:sldId id="1319" r:id="rId38"/>
    <p:sldId id="1315" r:id="rId39"/>
    <p:sldId id="1258" r:id="rId40"/>
    <p:sldId id="1320" r:id="rId41"/>
    <p:sldId id="1259" r:id="rId42"/>
    <p:sldId id="1260" r:id="rId43"/>
    <p:sldId id="1321" r:id="rId44"/>
    <p:sldId id="1322" r:id="rId45"/>
    <p:sldId id="1325" r:id="rId46"/>
    <p:sldId id="1323" r:id="rId47"/>
    <p:sldId id="1324" r:id="rId48"/>
    <p:sldId id="1326" r:id="rId49"/>
    <p:sldId id="1262" r:id="rId50"/>
    <p:sldId id="1241" r:id="rId51"/>
    <p:sldId id="1327" r:id="rId5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F38928"/>
    <a:srgbClr val="FBC9BC"/>
    <a:srgbClr val="FEE2D1"/>
    <a:srgbClr val="F36821"/>
    <a:srgbClr val="D3ECE9"/>
    <a:srgbClr val="E6E1EF"/>
    <a:srgbClr val="FF0000"/>
    <a:srgbClr val="8DC3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4" autoAdjust="0"/>
    <p:restoredTop sz="94606" autoAdjust="0"/>
  </p:normalViewPr>
  <p:slideViewPr>
    <p:cSldViewPr showGuides="1">
      <p:cViewPr varScale="1">
        <p:scale>
          <a:sx n="111" d="100"/>
          <a:sy n="111" d="100"/>
        </p:scale>
        <p:origin x="738"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notesMaster" Target="notesMasters/notesMaster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583038" y="-27384"/>
            <a:ext cx="7344816"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高中化学 选择性必修</a:t>
            </a:r>
            <a:r>
              <a:rPr lang="en-US" altLang="zh-CN" sz="2000" baseline="0" smtClean="0">
                <a:solidFill>
                  <a:prstClr val="black"/>
                </a:solidFill>
                <a:latin typeface="楷体" panose="02010609060101010101" pitchFamily="49" charset="-122"/>
                <a:ea typeface="楷体" panose="02010609060101010101" pitchFamily="49" charset="-122"/>
              </a:rPr>
              <a:t>3</a:t>
            </a:r>
            <a:r>
              <a:rPr lang="zh-CN" altLang="en-US" sz="2000" baseline="0" smtClean="0">
                <a:solidFill>
                  <a:prstClr val="black"/>
                </a:solidFill>
                <a:latin typeface="楷体" panose="02010609060101010101" pitchFamily="49" charset="-122"/>
                <a:ea typeface="楷体" panose="02010609060101010101" pitchFamily="49" charset="-122"/>
              </a:rPr>
              <a:t> 有机化学基础 </a:t>
            </a:r>
            <a:r>
              <a:rPr lang="en-US" altLang="zh-CN" sz="2000" baseline="0" smtClean="0">
                <a:solidFill>
                  <a:prstClr val="black"/>
                </a:solidFill>
                <a:latin typeface="楷体" panose="02010609060101010101" pitchFamily="49" charset="-122"/>
                <a:ea typeface="楷体" panose="02010609060101010101" pitchFamily="49" charset="-122"/>
              </a:rPr>
              <a:t>RJ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24.png"/><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3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5.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1.png"/><Relationship Id="rId1" Type="http://schemas.openxmlformats.org/officeDocument/2006/relationships/image" Target="../media/image5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4.png"/><Relationship Id="rId1" Type="http://schemas.openxmlformats.org/officeDocument/2006/relationships/image" Target="../media/image6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7.png"/><Relationship Id="rId1" Type="http://schemas.openxmlformats.org/officeDocument/2006/relationships/image" Target="../media/image66.png"/></Relationships>
</file>

<file path=ppt/slides/_rels/slide32.xml.rels><?xml version="1.0" encoding="UTF-8" standalone="yes"?>
<Relationships xmlns="http://schemas.openxmlformats.org/package/2006/relationships"><Relationship Id="rId9" Type="http://schemas.openxmlformats.org/officeDocument/2006/relationships/image" Target="../media/image75.png"/><Relationship Id="rId8" Type="http://schemas.openxmlformats.org/officeDocument/2006/relationships/image" Target="../media/image74.png"/><Relationship Id="rId7" Type="http://schemas.openxmlformats.org/officeDocument/2006/relationships/image" Target="../media/image73.png"/><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3" Type="http://schemas.openxmlformats.org/officeDocument/2006/relationships/image" Target="../media/image69.png"/><Relationship Id="rId2" Type="http://schemas.openxmlformats.org/officeDocument/2006/relationships/image" Target="../media/image68.png"/><Relationship Id="rId11" Type="http://schemas.openxmlformats.org/officeDocument/2006/relationships/slideLayout" Target="../slideLayouts/slideLayout1.xml"/><Relationship Id="rId10" Type="http://schemas.openxmlformats.org/officeDocument/2006/relationships/image" Target="../media/image76.png"/><Relationship Id="rId1" Type="http://schemas.openxmlformats.org/officeDocument/2006/relationships/image" Target="../media/image46.png"/></Relationships>
</file>

<file path=ppt/slides/_rels/slide33.xml.rels><?xml version="1.0" encoding="UTF-8" standalone="yes"?>
<Relationships xmlns="http://schemas.openxmlformats.org/package/2006/relationships"><Relationship Id="rId9" Type="http://schemas.openxmlformats.org/officeDocument/2006/relationships/image" Target="../media/image84.png"/><Relationship Id="rId8" Type="http://schemas.openxmlformats.org/officeDocument/2006/relationships/image" Target="../media/image83.png"/><Relationship Id="rId7" Type="http://schemas.openxmlformats.org/officeDocument/2006/relationships/image" Target="../media/image82.png"/><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46.png"/><Relationship Id="rId3" Type="http://schemas.openxmlformats.org/officeDocument/2006/relationships/image" Target="../media/image79.png"/><Relationship Id="rId2" Type="http://schemas.openxmlformats.org/officeDocument/2006/relationships/image" Target="../media/image78.png"/><Relationship Id="rId11" Type="http://schemas.openxmlformats.org/officeDocument/2006/relationships/slideLayout" Target="../slideLayouts/slideLayout1.xml"/><Relationship Id="rId10" Type="http://schemas.openxmlformats.org/officeDocument/2006/relationships/image" Target="../media/image76.png"/><Relationship Id="rId1" Type="http://schemas.openxmlformats.org/officeDocument/2006/relationships/image" Target="../media/image77.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6.png"/><Relationship Id="rId3" Type="http://schemas.openxmlformats.org/officeDocument/2006/relationships/image" Target="../media/image86.png"/><Relationship Id="rId2" Type="http://schemas.openxmlformats.org/officeDocument/2006/relationships/image" Target="../media/image46.png"/><Relationship Id="rId1" Type="http://schemas.openxmlformats.org/officeDocument/2006/relationships/image" Target="../media/image85.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9.png"/><Relationship Id="rId3" Type="http://schemas.openxmlformats.org/officeDocument/2006/relationships/image" Target="../media/image88.png"/><Relationship Id="rId2" Type="http://schemas.openxmlformats.org/officeDocument/2006/relationships/image" Target="../media/image46.png"/><Relationship Id="rId1" Type="http://schemas.openxmlformats.org/officeDocument/2006/relationships/image" Target="../media/image87.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0.png"/><Relationship Id="rId1" Type="http://schemas.openxmlformats.org/officeDocument/2006/relationships/image" Target="../media/image76.png"/></Relationships>
</file>

<file path=ppt/slides/_rels/slide37.xml.rels><?xml version="1.0" encoding="UTF-8" standalone="yes"?>
<Relationships xmlns="http://schemas.openxmlformats.org/package/2006/relationships"><Relationship Id="rId9" Type="http://schemas.openxmlformats.org/officeDocument/2006/relationships/image" Target="../media/image98.png"/><Relationship Id="rId8" Type="http://schemas.openxmlformats.org/officeDocument/2006/relationships/image" Target="../media/image97.png"/><Relationship Id="rId7" Type="http://schemas.openxmlformats.org/officeDocument/2006/relationships/image" Target="../media/image96.png"/><Relationship Id="rId6" Type="http://schemas.openxmlformats.org/officeDocument/2006/relationships/image" Target="../media/image95.png"/><Relationship Id="rId5" Type="http://schemas.openxmlformats.org/officeDocument/2006/relationships/image" Target="../media/image46.png"/><Relationship Id="rId4" Type="http://schemas.openxmlformats.org/officeDocument/2006/relationships/image" Target="../media/image94.png"/><Relationship Id="rId3" Type="http://schemas.openxmlformats.org/officeDocument/2006/relationships/image" Target="../media/image93.png"/><Relationship Id="rId2" Type="http://schemas.openxmlformats.org/officeDocument/2006/relationships/image" Target="../media/image92.png"/><Relationship Id="rId16" Type="http://schemas.openxmlformats.org/officeDocument/2006/relationships/slideLayout" Target="../slideLayouts/slideLayout1.xml"/><Relationship Id="rId15" Type="http://schemas.openxmlformats.org/officeDocument/2006/relationships/image" Target="../media/image104.png"/><Relationship Id="rId14" Type="http://schemas.openxmlformats.org/officeDocument/2006/relationships/image" Target="../media/image103.png"/><Relationship Id="rId13" Type="http://schemas.openxmlformats.org/officeDocument/2006/relationships/image" Target="../media/image102.png"/><Relationship Id="rId12" Type="http://schemas.openxmlformats.org/officeDocument/2006/relationships/image" Target="../media/image101.png"/><Relationship Id="rId11" Type="http://schemas.openxmlformats.org/officeDocument/2006/relationships/image" Target="../media/image100.png"/><Relationship Id="rId10" Type="http://schemas.openxmlformats.org/officeDocument/2006/relationships/image" Target="../media/image99.png"/><Relationship Id="rId1" Type="http://schemas.openxmlformats.org/officeDocument/2006/relationships/image" Target="../media/image91.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105.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8.png"/><Relationship Id="rId1" Type="http://schemas.openxmlformats.org/officeDocument/2006/relationships/image" Target="../media/image10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image" Target="../media/image109.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4.png"/><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5.png"/><Relationship Id="rId1" Type="http://schemas.openxmlformats.org/officeDocument/2006/relationships/image" Target="../media/image106.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image" Target="../media/image116.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2.png"/><Relationship Id="rId2" Type="http://schemas.openxmlformats.org/officeDocument/2006/relationships/image" Target="../media/image46.png"/><Relationship Id="rId1" Type="http://schemas.openxmlformats.org/officeDocument/2006/relationships/image" Target="../media/image119.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image" Target="../media/image12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2.png"/><Relationship Id="rId1" Type="http://schemas.openxmlformats.org/officeDocument/2006/relationships/image" Target="../media/image46.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1291" y="1927107"/>
            <a:ext cx="11953328"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烃的衍生物</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第五节　有机合成</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892845" y="692696"/>
            <a:ext cx="6298705" cy="674227"/>
          </a:xfrm>
          <a:prstGeom prst="rect">
            <a:avLst/>
          </a:prstGeom>
        </p:spPr>
      </p:pic>
      <p:pic>
        <p:nvPicPr>
          <p:cNvPr id="4" name="要点1.eps" descr="id:2147491565;FounderCES"/>
          <p:cNvPicPr/>
          <p:nvPr/>
        </p:nvPicPr>
        <p:blipFill>
          <a:blip r:embed="rId2"/>
          <a:stretch>
            <a:fillRect/>
          </a:stretch>
        </p:blipFill>
        <p:spPr>
          <a:xfrm>
            <a:off x="377434" y="1556792"/>
            <a:ext cx="1240790" cy="43561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1412776"/>
                <a:ext cx="11485848" cy="444384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中常见官能团的引入和转化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常见的取代反应中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官能团的引入或转化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）烷烃的取代，如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）芳香烃的取代，如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）卤代烃的水解，如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水</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）酯的水解，如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1412776"/>
                <a:ext cx="11485848" cy="4443845"/>
              </a:xfrm>
              <a:blipFill rotWithShape="1">
                <a:blip r:embed="rId3"/>
                <a:stretch>
                  <a:fillRect l="-2" t="-12" r="1" b="-128"/>
                </a:stretch>
              </a:blipFill>
            </p:spPr>
            <p:txBody>
              <a:bodyPr/>
              <a:lstStyle/>
              <a:p>
                <a:r>
                  <a:rPr lang="zh-CN" altLang="en-US">
                    <a:noFill/>
                  </a:rPr>
                  <a:t> </a:t>
                </a:r>
              </a:p>
            </p:txBody>
          </p:sp>
        </mc:Fallback>
      </mc:AlternateContent>
      <p:pic>
        <p:nvPicPr>
          <p:cNvPr id="2" name="图片 1"/>
          <p:cNvPicPr>
            <a:picLocks noChangeAspect="1"/>
          </p:cNvPicPr>
          <p:nvPr/>
        </p:nvPicPr>
        <p:blipFill>
          <a:blip r:embed="rId4"/>
          <a:stretch>
            <a:fillRect/>
          </a:stretch>
        </p:blipFill>
        <p:spPr>
          <a:xfrm>
            <a:off x="4727054" y="2492896"/>
            <a:ext cx="851596" cy="522408"/>
          </a:xfrm>
          <a:prstGeom prst="rect">
            <a:avLst/>
          </a:prstGeom>
        </p:spPr>
      </p:pic>
      <p:pic>
        <p:nvPicPr>
          <p:cNvPr id="6" name="图片 5"/>
          <p:cNvPicPr>
            <a:picLocks noChangeAspect="1"/>
          </p:cNvPicPr>
          <p:nvPr/>
        </p:nvPicPr>
        <p:blipFill>
          <a:blip r:embed="rId5"/>
          <a:stretch>
            <a:fillRect/>
          </a:stretch>
        </p:blipFill>
        <p:spPr>
          <a:xfrm>
            <a:off x="3743483" y="3099600"/>
            <a:ext cx="3371137" cy="768855"/>
          </a:xfrm>
          <a:prstGeom prst="rect">
            <a:avLst/>
          </a:prstGeom>
        </p:spPr>
      </p:pic>
      <p:pic>
        <p:nvPicPr>
          <p:cNvPr id="7" name="图片 6"/>
          <p:cNvPicPr>
            <a:picLocks noChangeAspect="1"/>
          </p:cNvPicPr>
          <p:nvPr/>
        </p:nvPicPr>
        <p:blipFill>
          <a:blip r:embed="rId6"/>
          <a:stretch>
            <a:fillRect/>
          </a:stretch>
        </p:blipFill>
        <p:spPr>
          <a:xfrm>
            <a:off x="7081504" y="3149870"/>
            <a:ext cx="1590940" cy="668314"/>
          </a:xfrm>
          <a:prstGeom prst="rect">
            <a:avLst/>
          </a:prstGeom>
        </p:spPr>
      </p:pic>
      <p:pic>
        <p:nvPicPr>
          <p:cNvPr id="8" name="图片 7"/>
          <p:cNvPicPr>
            <a:picLocks noChangeAspect="1"/>
          </p:cNvPicPr>
          <p:nvPr/>
        </p:nvPicPr>
        <p:blipFill>
          <a:blip r:embed="rId7"/>
          <a:stretch>
            <a:fillRect/>
          </a:stretch>
        </p:blipFill>
        <p:spPr>
          <a:xfrm>
            <a:off x="5951190" y="4749764"/>
            <a:ext cx="1262106" cy="75466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41178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常见的加成反应中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官能团的引入或转化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）烯烃的加成反应，如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等均可以引入或转化为新的官能团。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）炔烃与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等的加成，如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）醛、酮的加成，如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411785"/>
              </a:xfrm>
              <a:blipFill rotWithShape="1">
                <a:blip r:embed="rId1"/>
                <a:stretch>
                  <a:fillRect l="-2" t="-14" r="1" b="-3445"/>
                </a:stretch>
              </a:blipFill>
            </p:spPr>
            <p:txBody>
              <a:bodyPr/>
              <a:lstStyle/>
              <a:p>
                <a:r>
                  <a:rPr lang="zh-CN" altLang="en-US">
                    <a:noFill/>
                  </a:rPr>
                  <a:t> </a:t>
                </a:r>
              </a:p>
            </p:txBody>
          </p:sp>
        </mc:Fallback>
      </mc:AlternateContent>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5933938" y="3393358"/>
            <a:ext cx="1324841" cy="49356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00303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官能团的引入或转化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）烯烃的氧化，如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）含侧链的芳香烃被强氧化剂氧化，如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溶液氧化为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）醇的氧化反应，如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）醛的氧化反应，如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003036"/>
              </a:xfrm>
              <a:blipFill rotWithShape="1">
                <a:blip r:embed="rId1"/>
                <a:stretch>
                  <a:fillRect l="-2" t="-13" r="1" b="-4178"/>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6023198" y="1340768"/>
            <a:ext cx="1703194" cy="586814"/>
          </a:xfrm>
          <a:prstGeom prst="rect">
            <a:avLst/>
          </a:prstGeom>
        </p:spPr>
      </p:pic>
      <p:pic>
        <p:nvPicPr>
          <p:cNvPr id="3" name="图片 2"/>
          <p:cNvPicPr>
            <a:picLocks noChangeAspect="1"/>
          </p:cNvPicPr>
          <p:nvPr/>
        </p:nvPicPr>
        <p:blipFill>
          <a:blip r:embed="rId3"/>
          <a:stretch>
            <a:fillRect/>
          </a:stretch>
        </p:blipFill>
        <p:spPr>
          <a:xfrm>
            <a:off x="6403285" y="1939654"/>
            <a:ext cx="1841114" cy="709122"/>
          </a:xfrm>
          <a:prstGeom prst="rect">
            <a:avLst/>
          </a:prstGeom>
        </p:spPr>
      </p:pic>
      <p:pic>
        <p:nvPicPr>
          <p:cNvPr id="5" name="图片 4"/>
          <p:cNvPicPr>
            <a:picLocks noChangeAspect="1"/>
          </p:cNvPicPr>
          <p:nvPr/>
        </p:nvPicPr>
        <p:blipFill>
          <a:blip r:embed="rId4"/>
          <a:stretch>
            <a:fillRect/>
          </a:stretch>
        </p:blipFill>
        <p:spPr>
          <a:xfrm>
            <a:off x="829446" y="2492896"/>
            <a:ext cx="2146882" cy="662399"/>
          </a:xfrm>
          <a:prstGeom prst="rect">
            <a:avLst/>
          </a:prstGeom>
        </p:spPr>
      </p:pic>
      <p:pic>
        <p:nvPicPr>
          <p:cNvPr id="6" name="图片 5"/>
          <p:cNvPicPr>
            <a:picLocks noChangeAspect="1"/>
          </p:cNvPicPr>
          <p:nvPr/>
        </p:nvPicPr>
        <p:blipFill>
          <a:blip r:embed="rId5"/>
          <a:stretch>
            <a:fillRect/>
          </a:stretch>
        </p:blipFill>
        <p:spPr>
          <a:xfrm>
            <a:off x="6187792" y="2952201"/>
            <a:ext cx="1374005" cy="90884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36116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消去反应中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官能团的引入或转化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）卤代烃的消去反应，如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乙醇</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mn-ea"/>
                    <a:cs typeface="Times New Roman" panose="02020603050405020304" pitchFamily="18" charset="0"/>
                  </a:rPr>
                  <a:t>↑</a:t>
                </a:r>
                <a:endParaRPr lang="en-US" altLang="zh-CN" b="1" dirty="0" smtClean="0">
                  <a:solidFill>
                    <a:srgbClr val="000000"/>
                  </a:solidFill>
                  <a:latin typeface="+mn-ea"/>
                  <a:cs typeface="Times New Roman" panose="02020603050405020304" pitchFamily="18" charset="0"/>
                </a:endParaRPr>
              </a:p>
              <a:p>
                <a:pPr hangingPunct="0">
                  <a:spcAft>
                    <a:spcPts val="0"/>
                  </a:spcAft>
                </a:pPr>
                <a:endParaRPr lang="en-US" altLang="zh-CN" sz="1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乙醇</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）醇的消去反应，如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3611630"/>
              </a:xfrm>
              <a:blipFill rotWithShape="1">
                <a:blip r:embed="rId1"/>
                <a:stretch>
                  <a:fillRect l="-2" t="-17" r="1" b="-1115"/>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4367014" y="1790068"/>
            <a:ext cx="2033119" cy="864659"/>
          </a:xfrm>
          <a:prstGeom prst="rect">
            <a:avLst/>
          </a:prstGeom>
        </p:spPr>
      </p:pic>
      <p:pic>
        <p:nvPicPr>
          <p:cNvPr id="3" name="图片 2"/>
          <p:cNvPicPr>
            <a:picLocks noChangeAspect="1"/>
          </p:cNvPicPr>
          <p:nvPr/>
        </p:nvPicPr>
        <p:blipFill>
          <a:blip r:embed="rId3"/>
          <a:stretch>
            <a:fillRect/>
          </a:stretch>
        </p:blipFill>
        <p:spPr>
          <a:xfrm>
            <a:off x="8615486" y="1790068"/>
            <a:ext cx="2198555" cy="388606"/>
          </a:xfrm>
          <a:prstGeom prst="rect">
            <a:avLst/>
          </a:prstGeom>
        </p:spPr>
      </p:pic>
      <p:pic>
        <p:nvPicPr>
          <p:cNvPr id="5" name="图片 4"/>
          <p:cNvPicPr>
            <a:picLocks noChangeAspect="1"/>
          </p:cNvPicPr>
          <p:nvPr/>
        </p:nvPicPr>
        <p:blipFill>
          <a:blip r:embed="rId4"/>
          <a:stretch>
            <a:fillRect/>
          </a:stretch>
        </p:blipFill>
        <p:spPr>
          <a:xfrm>
            <a:off x="6815286" y="3070879"/>
            <a:ext cx="1526959" cy="430129"/>
          </a:xfrm>
          <a:prstGeom prst="rect">
            <a:avLst/>
          </a:prstGeom>
        </p:spPr>
      </p:pic>
      <p:pic>
        <p:nvPicPr>
          <p:cNvPr id="6" name="图片 5"/>
          <p:cNvPicPr>
            <a:picLocks noChangeAspect="1"/>
          </p:cNvPicPr>
          <p:nvPr/>
        </p:nvPicPr>
        <p:blipFill>
          <a:blip r:embed="rId5"/>
          <a:stretch>
            <a:fillRect/>
          </a:stretch>
        </p:blipFill>
        <p:spPr>
          <a:xfrm>
            <a:off x="5303119" y="3725965"/>
            <a:ext cx="1203668" cy="704146"/>
          </a:xfrm>
          <a:prstGeom prst="rect">
            <a:avLst/>
          </a:prstGeom>
        </p:spPr>
      </p:pic>
      <p:pic>
        <p:nvPicPr>
          <p:cNvPr id="7" name="图片 6"/>
          <p:cNvPicPr>
            <a:picLocks noChangeAspect="1"/>
          </p:cNvPicPr>
          <p:nvPr/>
        </p:nvPicPr>
        <p:blipFill>
          <a:blip r:embed="rId6"/>
          <a:stretch>
            <a:fillRect/>
          </a:stretch>
        </p:blipFill>
        <p:spPr>
          <a:xfrm>
            <a:off x="6506787" y="3901352"/>
            <a:ext cx="1501098" cy="39881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）醇羟基的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711344" y="1846779"/>
            <a:ext cx="7975992" cy="1424749"/>
          </a:xfrm>
          <a:prstGeom prst="rect">
            <a:avLst/>
          </a:prstGeom>
        </p:spPr>
      </p:pic>
      <p:sp>
        <p:nvSpPr>
          <p:cNvPr id="3" name="矩形 2"/>
          <p:cNvSpPr/>
          <p:nvPr/>
        </p:nvSpPr>
        <p:spPr>
          <a:xfrm>
            <a:off x="406574" y="3212976"/>
            <a:ext cx="11440128" cy="2308324"/>
          </a:xfrm>
          <a:prstGeom prst="rect">
            <a:avLst/>
          </a:prstGeom>
        </p:spPr>
        <p:txBody>
          <a:bodyPr wrap="squar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）酚羟基的保护</a:t>
            </a:r>
            <a:endParaRPr lang="zh-CN" altLang="zh-CN" sz="1050">
              <a:solidFill>
                <a:srgbClr val="000000"/>
              </a:solidFill>
              <a:cs typeface="Times New Roman" panose="02020603050405020304" pitchFamily="18" charset="0"/>
            </a:endParaRPr>
          </a:p>
          <a:p>
            <a:pPr algn="just">
              <a:lnSpc>
                <a:spcPct val="150000"/>
              </a:lnSpc>
              <a:spcAft>
                <a:spcPts val="0"/>
              </a:spcAft>
            </a:pPr>
            <a:r>
              <a:rPr lang="zh-CN" altLang="zh-CN" sz="2400">
                <a:solidFill>
                  <a:srgbClr val="000000"/>
                </a:solidFill>
                <a:cs typeface="Times New Roman" panose="02020603050405020304" pitchFamily="18" charset="0"/>
              </a:rPr>
              <a:t>　　由于</a:t>
            </a:r>
            <a:r>
              <a:rPr lang="zh-CN" altLang="zh-CN" sz="2400">
                <a:solidFill>
                  <a:srgbClr val="000000"/>
                </a:solidFill>
                <a:highlight>
                  <a:srgbClr val="FFFF00"/>
                </a:highlight>
                <a:cs typeface="Times New Roman" panose="02020603050405020304" pitchFamily="18" charset="0"/>
              </a:rPr>
              <a:t>酚羟基极易被氧化</a:t>
            </a:r>
            <a:r>
              <a:rPr lang="zh-CN" altLang="zh-CN" sz="2400">
                <a:solidFill>
                  <a:srgbClr val="000000"/>
                </a:solidFill>
                <a:cs typeface="Times New Roman" panose="02020603050405020304" pitchFamily="18" charset="0"/>
              </a:rPr>
              <a:t>，经常先将酚羟基通过酯化反应转化为酯，保护起来，待氧化过程完成后，再通过水解反应，将酚羟基恢复；或通过形成酚钠形式保护酚羟基：</a:t>
            </a:r>
            <a:endParaRPr lang="zh-CN" altLang="zh-CN" sz="105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2206774" y="5085184"/>
            <a:ext cx="7265766" cy="124376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3633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）醛基的保护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醛与醇反应生成缩醛，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2R'OH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缩醛</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，与稀碱和氧化剂均难反应，但在稀酸中微热，缩醛会水解为原来的醛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363339"/>
              </a:xfrm>
              <a:blipFill rotWithShape="1">
                <a:blip r:embed="rId1"/>
                <a:stretch>
                  <a:fillRect l="-2" t="-27" r="1" b="-12312"/>
                </a:stretch>
              </a:blipFill>
            </p:spPr>
            <p:txBody>
              <a:bodyPr/>
              <a:lstStyle/>
              <a:p>
                <a:r>
                  <a:rPr lang="zh-CN" altLang="en-US">
                    <a:noFill/>
                  </a:rPr>
                  <a:t> </a:t>
                </a:r>
              </a:p>
            </p:txBody>
          </p:sp>
        </mc:Fallback>
      </mc:AlternateContent>
      <p:pic>
        <p:nvPicPr>
          <p:cNvPr id="2" name="图片 1"/>
          <p:cNvPicPr>
            <a:picLocks noChangeAspect="1"/>
          </p:cNvPicPr>
          <p:nvPr/>
        </p:nvPicPr>
        <p:blipFill>
          <a:blip r:embed="rId2"/>
          <a:stretch>
            <a:fillRect/>
          </a:stretch>
        </p:blipFill>
        <p:spPr>
          <a:xfrm>
            <a:off x="7391350" y="980728"/>
            <a:ext cx="1462439" cy="1397921"/>
          </a:xfrm>
          <a:prstGeom prst="rect">
            <a:avLst/>
          </a:prstGeom>
        </p:spPr>
      </p:pic>
      <p:pic>
        <p:nvPicPr>
          <p:cNvPr id="3" name="图片 2"/>
          <p:cNvPicPr>
            <a:picLocks noChangeAspect="1"/>
          </p:cNvPicPr>
          <p:nvPr/>
        </p:nvPicPr>
        <p:blipFill>
          <a:blip r:embed="rId3"/>
          <a:stretch>
            <a:fillRect/>
          </a:stretch>
        </p:blipFill>
        <p:spPr>
          <a:xfrm>
            <a:off x="4006974" y="1517985"/>
            <a:ext cx="1354368" cy="42582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91602;FounderCES"/>
          <p:cNvPicPr/>
          <p:nvPr/>
        </p:nvPicPr>
        <p:blipFill>
          <a:blip r:embed="rId1"/>
          <a:stretch>
            <a:fillRect/>
          </a:stretch>
        </p:blipFill>
        <p:spPr>
          <a:xfrm>
            <a:off x="383064" y="908720"/>
            <a:ext cx="1286510" cy="414655"/>
          </a:xfrm>
          <a:prstGeom prst="rect">
            <a:avLst/>
          </a:prstGeom>
        </p:spPr>
      </p:pic>
      <p:sp>
        <p:nvSpPr>
          <p:cNvPr id="7" name="内容占位符 6"/>
          <p:cNvSpPr>
            <a:spLocks noGrp="1"/>
          </p:cNvSpPr>
          <p:nvPr>
            <p:ph idx="1"/>
          </p:nvPr>
        </p:nvSpPr>
        <p:spPr>
          <a:xfrm>
            <a:off x="360854" y="836712"/>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有机合成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中，在引入官能团的同时还要注意对非目标官能团的保护。已知烯烃中碳碳双键在某些强氧化剂作用下易发生断裂，因而在有机合成中有时需要对其进行保护。其保护过程如下所示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2898240" y="2636912"/>
            <a:ext cx="6411075" cy="286250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烯烃在高温条件下与卤素单质发生的是取代反应，又知卤代烃在碱性条件下易发生水解，但烯烃中的双键在酸性条件下才能与水发生加成反应。现用石油产品丙烯及必要的无机试剂来合成丙烯酸，设计的合成流程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803556" y="2636912"/>
            <a:ext cx="6295525" cy="138814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646331"/>
          </a:xfrm>
        </p:spPr>
        <p:txBody>
          <a:bodyPr/>
          <a:lstStyle/>
          <a:p>
            <a:pPr algn="l"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请写出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三步反应的化学方程式：</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609;FounderCES"/>
          <p:cNvPicPr/>
          <p:nvPr/>
        </p:nvPicPr>
        <p:blipFill>
          <a:blip r:embed="rId1"/>
          <a:stretch>
            <a:fillRect/>
          </a:stretch>
        </p:blipFill>
        <p:spPr>
          <a:xfrm>
            <a:off x="431071" y="1428287"/>
            <a:ext cx="983615" cy="350520"/>
          </a:xfrm>
          <a:prstGeom prst="rect">
            <a:avLst/>
          </a:prstGeom>
        </p:spPr>
      </p:pic>
      <p:sp>
        <p:nvSpPr>
          <p:cNvPr id="2" name="矩形 1"/>
          <p:cNvSpPr/>
          <p:nvPr/>
        </p:nvSpPr>
        <p:spPr>
          <a:xfrm>
            <a:off x="423826" y="1267019"/>
            <a:ext cx="11422876" cy="2308324"/>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smtClean="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可知</a:t>
            </a:r>
            <a:r>
              <a:rPr lang="zh-CN" altLang="zh-CN" sz="2400">
                <a:solidFill>
                  <a:srgbClr val="000000"/>
                </a:solidFill>
                <a:cs typeface="Times New Roman" panose="02020603050405020304" pitchFamily="18" charset="0"/>
              </a:rPr>
              <a:t>合成的</a:t>
            </a:r>
            <a:r>
              <a:rPr lang="zh-CN" altLang="zh-CN" sz="2400" u="wavy">
                <a:solidFill>
                  <a:srgbClr val="000000"/>
                </a:solidFill>
                <a:uFill>
                  <a:solidFill>
                    <a:srgbClr val="00B0F0"/>
                  </a:solidFill>
                </a:uFill>
                <a:ea typeface="楷体" panose="02010609060101010101" pitchFamily="49" charset="-122"/>
                <a:cs typeface="Times New Roman" panose="02020603050405020304" pitchFamily="18" charset="0"/>
              </a:rPr>
              <a:t>关键在于对双键如何进行保护</a:t>
            </a:r>
            <a:r>
              <a:rPr lang="zh-CN" altLang="zh-CN" sz="2400">
                <a:solidFill>
                  <a:srgbClr val="000000"/>
                </a:solidFill>
                <a:cs typeface="Times New Roman" panose="02020603050405020304" pitchFamily="18" charset="0"/>
              </a:rPr>
              <a:t>，</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CH</a:t>
            </a:r>
            <a:r>
              <a:rPr lang="en-US" altLang="zh-CN" sz="2400" baseline="-25000">
                <a:solidFill>
                  <a:srgbClr val="000000"/>
                </a:solidFill>
                <a:cs typeface="Times New Roman" panose="02020603050405020304" pitchFamily="18" charset="0"/>
              </a:rPr>
              <a:t>3</a:t>
            </a:r>
            <a:r>
              <a:rPr lang="en-US" altLang="zh-CN" sz="2400">
                <a:solidFill>
                  <a:srgbClr val="000000"/>
                </a:solidFill>
                <a:ea typeface="楷体" panose="02010609060101010101" pitchFamily="49" charset="-122"/>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如何逐步转化成</a:t>
            </a:r>
            <a:r>
              <a:rPr lang="en-US" altLang="zh-CN" sz="2400">
                <a:solidFill>
                  <a:srgbClr val="000000"/>
                </a:solidFill>
                <a:latin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COOH</a:t>
            </a:r>
            <a:r>
              <a:rPr lang="zh-CN" altLang="zh-CN" sz="2400">
                <a:solidFill>
                  <a:srgbClr val="000000"/>
                </a:solidFill>
                <a:ea typeface="楷体" panose="02010609060101010101" pitchFamily="49" charset="-122"/>
                <a:cs typeface="Times New Roman" panose="02020603050405020304" pitchFamily="18" charset="0"/>
              </a:rPr>
              <a:t>。结合题中信息可知</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本题的知识主线为不饱和烃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不饱和卤代烃</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不饱和醇</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饱和卤代醇</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饱和卤代醛</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饱和卤代羧酸</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不饱和羧酸。</a:t>
            </a:r>
            <a:endParaRPr lang="zh-CN" altLang="zh-CN" sz="1050">
              <a:solidFill>
                <a:srgbClr val="000000"/>
              </a:solidFill>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1918742" y="1437169"/>
            <a:ext cx="5274174" cy="369979"/>
          </a:xfrm>
          <a:prstGeom prst="rect">
            <a:avLst/>
          </a:prstGeom>
        </p:spPr>
      </p:pic>
      <p:pic>
        <p:nvPicPr>
          <p:cNvPr id="7" name="图片 6"/>
          <p:cNvPicPr>
            <a:picLocks noChangeAspect="1"/>
          </p:cNvPicPr>
          <p:nvPr/>
        </p:nvPicPr>
        <p:blipFill>
          <a:blip r:embed="rId3"/>
          <a:stretch>
            <a:fillRect/>
          </a:stretch>
        </p:blipFill>
        <p:spPr>
          <a:xfrm>
            <a:off x="423826" y="3429000"/>
            <a:ext cx="6702322" cy="3240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解答</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本题时的注意点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注意碳碳双键官能团的保护。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正确应用有机物性质进行官能团之间的转化。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注意官能团引入的先后顺序</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4061;FounderCES"/>
          <p:cNvPicPr/>
          <p:nvPr/>
        </p:nvPicPr>
        <p:blipFill>
          <a:blip r:embed="rId1"/>
          <a:stretch>
            <a:fillRect/>
          </a:stretch>
        </p:blipFill>
        <p:spPr>
          <a:xfrm>
            <a:off x="478582" y="836712"/>
            <a:ext cx="1786255" cy="39116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761695" y="658339"/>
            <a:ext cx="6357847" cy="674227"/>
          </a:xfrm>
          <a:prstGeom prst="rect">
            <a:avLst/>
          </a:prstGeom>
        </p:spPr>
      </p:pic>
      <p:pic>
        <p:nvPicPr>
          <p:cNvPr id="4" name="知识点1.eps" descr="id:2147491449;FounderCES"/>
          <p:cNvPicPr/>
          <p:nvPr/>
        </p:nvPicPr>
        <p:blipFill>
          <a:blip r:embed="rId2"/>
          <a:stretch>
            <a:fillRect/>
          </a:stretch>
        </p:blipFill>
        <p:spPr>
          <a:xfrm>
            <a:off x="352182" y="1484784"/>
            <a:ext cx="1346200" cy="372110"/>
          </a:xfrm>
          <a:prstGeom prst="rect">
            <a:avLst/>
          </a:prstGeom>
        </p:spPr>
      </p:pic>
      <p:sp>
        <p:nvSpPr>
          <p:cNvPr id="5" name="内容占位符 4"/>
          <p:cNvSpPr>
            <a:spLocks noGrp="1"/>
          </p:cNvSpPr>
          <p:nvPr>
            <p:ph idx="1"/>
          </p:nvPr>
        </p:nvSpPr>
        <p:spPr>
          <a:xfrm>
            <a:off x="360854" y="1340768"/>
            <a:ext cx="11485848" cy="1754326"/>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中碳骨架的变化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碳链的增长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炔烃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rcRect b="42697"/>
          <a:stretch>
            <a:fillRect/>
          </a:stretch>
        </p:blipFill>
        <p:spPr>
          <a:xfrm>
            <a:off x="466090" y="3211195"/>
            <a:ext cx="7792085" cy="1009387"/>
          </a:xfrm>
          <a:prstGeom prst="rect">
            <a:avLst/>
          </a:prstGeom>
        </p:spPr>
      </p:pic>
      <p:sp>
        <p:nvSpPr>
          <p:cNvPr id="6" name="矩形 5"/>
          <p:cNvSpPr/>
          <p:nvPr/>
        </p:nvSpPr>
        <p:spPr>
          <a:xfrm>
            <a:off x="171531" y="4365104"/>
            <a:ext cx="1885453"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）醛或酮</a:t>
            </a:r>
            <a:endParaRPr lang="zh-CN" altLang="zh-CN" sz="105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383603" y="5078998"/>
            <a:ext cx="6261311" cy="1466350"/>
          </a:xfrm>
          <a:prstGeom prst="rect">
            <a:avLst/>
          </a:prstGeom>
        </p:spPr>
      </p:pic>
      <p:pic>
        <p:nvPicPr>
          <p:cNvPr id="8" name="图片 7"/>
          <p:cNvPicPr>
            <a:picLocks noChangeAspect="1"/>
          </p:cNvPicPr>
          <p:nvPr/>
        </p:nvPicPr>
        <p:blipFill>
          <a:blip r:embed="rId5"/>
          <a:stretch>
            <a:fillRect/>
          </a:stretch>
        </p:blipFill>
        <p:spPr>
          <a:xfrm>
            <a:off x="6639251" y="5078998"/>
            <a:ext cx="2267954" cy="1490789"/>
          </a:xfrm>
          <a:prstGeom prst="rect">
            <a:avLst/>
          </a:prstGeom>
        </p:spPr>
      </p:pic>
      <p:pic>
        <p:nvPicPr>
          <p:cNvPr id="9" name="图片 8"/>
          <p:cNvPicPr>
            <a:picLocks noChangeAspect="1"/>
          </p:cNvPicPr>
          <p:nvPr/>
        </p:nvPicPr>
        <p:blipFill>
          <a:blip r:embed="rId3"/>
          <a:srcRect t="54131" r="63507"/>
          <a:stretch>
            <a:fillRect/>
          </a:stretch>
        </p:blipFill>
        <p:spPr>
          <a:xfrm>
            <a:off x="8333105" y="3355975"/>
            <a:ext cx="2843530" cy="80772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637;FounderCES"/>
          <p:cNvPicPr/>
          <p:nvPr/>
        </p:nvPicPr>
        <p:blipFill>
          <a:blip r:embed="rId1"/>
          <a:stretch>
            <a:fillRect/>
          </a:stretch>
        </p:blipFill>
        <p:spPr>
          <a:xfrm>
            <a:off x="380794" y="836712"/>
            <a:ext cx="1240790" cy="435610"/>
          </a:xfrm>
          <a:prstGeom prst="rect">
            <a:avLst/>
          </a:prstGeom>
        </p:spPr>
      </p:pic>
      <p:sp>
        <p:nvSpPr>
          <p:cNvPr id="6" name="内容占位符 5"/>
          <p:cNvSpPr>
            <a:spLocks noGrp="1"/>
          </p:cNvSpPr>
          <p:nvPr>
            <p:ph idx="1"/>
          </p:nvPr>
        </p:nvSpPr>
        <p:spPr>
          <a:xfrm>
            <a:off x="360854" y="705050"/>
            <a:ext cx="11485848" cy="2795958"/>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有机合成的分析方法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常见的有机合成的分析方法有正合成法、逆合成法、类比分析法等。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常见的有机合成路线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）烃、卤代烃、烃的含氧衍生物之间的转化关系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990750" y="3645024"/>
            <a:ext cx="7438946" cy="1755434"/>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）一元合成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846734" y="1484784"/>
            <a:ext cx="7731659" cy="1640049"/>
          </a:xfrm>
          <a:prstGeom prst="rect">
            <a:avLst/>
          </a:prstGeom>
        </p:spPr>
      </p:pic>
      <p:sp>
        <p:nvSpPr>
          <p:cNvPr id="3" name="矩形 2"/>
          <p:cNvSpPr/>
          <p:nvPr/>
        </p:nvSpPr>
        <p:spPr>
          <a:xfrm>
            <a:off x="360854" y="3287249"/>
            <a:ext cx="2813591"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）二元合成路线</a:t>
            </a:r>
            <a:endParaRPr lang="zh-CN" altLang="zh-CN" sz="105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1937149" y="4005064"/>
            <a:ext cx="7641244" cy="165008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）芳香族化合物合成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478582" y="1412776"/>
            <a:ext cx="7250902" cy="357222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2.eps" descr="id:2147491651;FounderCES"/>
          <p:cNvPicPr/>
          <p:nvPr/>
        </p:nvPicPr>
        <p:blipFill>
          <a:blip r:embed="rId1"/>
          <a:stretch>
            <a:fillRect/>
          </a:stretch>
        </p:blipFill>
        <p:spPr>
          <a:xfrm>
            <a:off x="406574" y="836712"/>
            <a:ext cx="1451610" cy="467360"/>
          </a:xfrm>
          <a:prstGeom prst="rect">
            <a:avLst/>
          </a:prstGeom>
        </p:spPr>
      </p:pic>
      <p:sp>
        <p:nvSpPr>
          <p:cNvPr id="11" name="内容占位符 10"/>
          <p:cNvSpPr>
            <a:spLocks noGrp="1"/>
          </p:cNvSpPr>
          <p:nvPr>
            <p:ph idx="1"/>
          </p:nvPr>
        </p:nvSpPr>
        <p:spPr>
          <a:xfrm>
            <a:off x="360854" y="692696"/>
            <a:ext cx="11485848" cy="365760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安徽安庆一中高二期末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cs typeface="Times New Roman" panose="02020603050405020304" pitchFamily="18" charset="0"/>
              </a:rPr>
              <a:t>①</a:t>
            </a:r>
            <a:endParaRPr lang="en-US" altLang="zh-CN" b="1" smtClean="0">
              <a:solidFill>
                <a:srgbClr val="000000"/>
              </a:solidFill>
              <a:latin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酚羟基易被酸性高锰酸钾溶液氧化。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为原料（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无机试剂任选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合成路线（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需要注明反应条件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838622" y="1304072"/>
            <a:ext cx="4506677" cy="1165113"/>
          </a:xfrm>
          <a:prstGeom prst="rect">
            <a:avLst/>
          </a:prstGeom>
        </p:spPr>
      </p:pic>
      <p:pic>
        <p:nvPicPr>
          <p:cNvPr id="5" name="图片 4"/>
          <p:cNvPicPr>
            <a:picLocks noChangeAspect="1"/>
          </p:cNvPicPr>
          <p:nvPr/>
        </p:nvPicPr>
        <p:blipFill>
          <a:blip r:embed="rId3"/>
          <a:stretch>
            <a:fillRect/>
          </a:stretch>
        </p:blipFill>
        <p:spPr>
          <a:xfrm>
            <a:off x="1157034" y="3212976"/>
            <a:ext cx="2274308" cy="580674"/>
          </a:xfrm>
          <a:prstGeom prst="rect">
            <a:avLst/>
          </a:prstGeom>
        </p:spPr>
      </p:pic>
      <p:pic>
        <p:nvPicPr>
          <p:cNvPr id="7" name="图片 6"/>
          <p:cNvPicPr>
            <a:picLocks noChangeAspect="1"/>
          </p:cNvPicPr>
          <p:nvPr/>
        </p:nvPicPr>
        <p:blipFill>
          <a:blip r:embed="rId4"/>
          <a:stretch>
            <a:fillRect/>
          </a:stretch>
        </p:blipFill>
        <p:spPr>
          <a:xfrm>
            <a:off x="550815" y="3789088"/>
            <a:ext cx="2086126" cy="623687"/>
          </a:xfrm>
          <a:prstGeom prst="rect">
            <a:avLst/>
          </a:prstGeom>
        </p:spPr>
      </p:pic>
      <p:pic>
        <p:nvPicPr>
          <p:cNvPr id="9" name="图片 8"/>
          <p:cNvPicPr>
            <a:picLocks noChangeAspect="1"/>
          </p:cNvPicPr>
          <p:nvPr/>
        </p:nvPicPr>
        <p:blipFill>
          <a:blip r:embed="rId5"/>
          <a:stretch>
            <a:fillRect/>
          </a:stretch>
        </p:blipFill>
        <p:spPr>
          <a:xfrm>
            <a:off x="2637106" y="3933185"/>
            <a:ext cx="2105482" cy="47905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逆合成分析法可知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要合成目标化合物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需合成出中间体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中间体可由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溶液氧化得到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由于酚羟基易被酸性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溶液氧化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需先根据已知信息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将酚羟基转化为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据此得到合成路线。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24解析.eps" descr="id:2147491658;FounderCES"/>
          <p:cNvPicPr/>
          <p:nvPr/>
        </p:nvPicPr>
        <p:blipFill>
          <a:blip r:embed="rId1"/>
          <a:stretch>
            <a:fillRect/>
          </a:stretch>
        </p:blipFill>
        <p:spPr>
          <a:xfrm>
            <a:off x="431329" y="980728"/>
            <a:ext cx="892175" cy="318135"/>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845773" y="1274522"/>
            <a:ext cx="3377045" cy="708472"/>
          </a:xfrm>
          <a:prstGeom prst="rect">
            <a:avLst/>
          </a:prstGeom>
        </p:spPr>
      </p:pic>
      <p:pic>
        <p:nvPicPr>
          <p:cNvPr id="6" name="图片 5"/>
          <p:cNvPicPr>
            <a:picLocks noChangeAspect="1"/>
          </p:cNvPicPr>
          <p:nvPr/>
        </p:nvPicPr>
        <p:blipFill>
          <a:blip r:embed="rId3"/>
          <a:stretch>
            <a:fillRect/>
          </a:stretch>
        </p:blipFill>
        <p:spPr>
          <a:xfrm>
            <a:off x="6815286" y="1274522"/>
            <a:ext cx="2654977" cy="701315"/>
          </a:xfrm>
          <a:prstGeom prst="rect">
            <a:avLst/>
          </a:prstGeom>
        </p:spPr>
      </p:pic>
      <p:pic>
        <p:nvPicPr>
          <p:cNvPr id="7" name="图片 6"/>
          <p:cNvPicPr>
            <a:picLocks noChangeAspect="1"/>
          </p:cNvPicPr>
          <p:nvPr/>
        </p:nvPicPr>
        <p:blipFill>
          <a:blip r:embed="rId4"/>
          <a:stretch>
            <a:fillRect/>
          </a:stretch>
        </p:blipFill>
        <p:spPr>
          <a:xfrm>
            <a:off x="360854" y="3051093"/>
            <a:ext cx="5533946" cy="34242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逆合成分析法设计有机合成路线的一般思路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观察目标分子结构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分析目标分子的碳架特征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以及官能团的种类和位置。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由目标分子逆推原料分子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并设计合成路线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完成目标分子碳架的构建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以及官能团的引入和转化。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依据绿色合成的思想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选择最佳合成路线</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4096;FounderCES"/>
          <p:cNvPicPr/>
          <p:nvPr/>
        </p:nvPicPr>
        <p:blipFill>
          <a:blip r:embed="rId1"/>
          <a:stretch>
            <a:fillRect/>
          </a:stretch>
        </p:blipFill>
        <p:spPr>
          <a:xfrm>
            <a:off x="406574" y="908720"/>
            <a:ext cx="1790065" cy="39243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238241"/>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的有机反应类型总结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近几年高考中，均涉及描述有机反应类型的题，反应类型判断是大题必考考点，除了要求掌握的基本官能团的反应以外，还需要会对陌生原理进行判断。在描述有机反应类型时，必须注意语言的准确性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031043" y="622042"/>
            <a:ext cx="6145470" cy="720467"/>
          </a:xfrm>
          <a:prstGeom prst="rect">
            <a:avLst/>
          </a:prstGeom>
        </p:spPr>
      </p:pic>
      <p:pic>
        <p:nvPicPr>
          <p:cNvPr id="4" name="图片 3"/>
          <p:cNvPicPr>
            <a:picLocks noChangeAspect="1"/>
          </p:cNvPicPr>
          <p:nvPr/>
        </p:nvPicPr>
        <p:blipFill>
          <a:blip r:embed="rId2"/>
          <a:stretch>
            <a:fillRect/>
          </a:stretch>
        </p:blipFill>
        <p:spPr>
          <a:xfrm>
            <a:off x="360854" y="1452390"/>
            <a:ext cx="1267376" cy="464442"/>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常见有机反应类型与有机化合物类别的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60854" y="1484784"/>
          <a:ext cx="11422983" cy="4389120"/>
        </p:xfrm>
        <a:graphic>
          <a:graphicData uri="http://schemas.openxmlformats.org/drawingml/2006/table">
            <a:tbl>
              <a:tblPr firstRow="1" firstCol="1" bandRow="1"/>
              <a:tblGrid>
                <a:gridCol w="1097573"/>
                <a:gridCol w="1612443"/>
                <a:gridCol w="8712967"/>
              </a:tblGrid>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有机化合物类别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3575">
                <a:tc rowSpan="5">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烷烃、苯和苯的同系物、卤代烃等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醇、羧酸等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卤代烃、酯等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苯和苯的同系物等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磺化反应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苯和苯的同系物等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4248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烯烃、炔烃、醛、苯和苯的同系物等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747" marR="77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卤代烃、醇等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747" marR="77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06574" y="908721"/>
          <a:ext cx="11377265" cy="3346692"/>
        </p:xfrm>
        <a:graphic>
          <a:graphicData uri="http://schemas.openxmlformats.org/drawingml/2006/table">
            <a:tbl>
              <a:tblPr firstRow="1" firstCol="1" bandRow="1"/>
              <a:tblGrid>
                <a:gridCol w="1080120"/>
                <a:gridCol w="4199526"/>
                <a:gridCol w="6097619"/>
              </a:tblGrid>
              <a:tr h="45446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有机反应类型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有机化合物类别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03487">
                <a:tc rowSpan="2">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烯烃、炔烃、苯的同系物、醛、醇等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直接</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或催化</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酚、醇、醛等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3415" marR="1341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446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醛等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加聚反应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4465">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显色反应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酚类物质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根据反应条件判断</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322368"/>
          <a:ext cx="11422984" cy="4965437"/>
        </p:xfrm>
        <a:graphic>
          <a:graphicData uri="http://schemas.openxmlformats.org/drawingml/2006/table">
            <a:tbl>
              <a:tblPr firstRow="1" firstCol="1" bandRow="1"/>
              <a:tblGrid>
                <a:gridCol w="3470672"/>
                <a:gridCol w="7952312"/>
              </a:tblGrid>
              <a:tr h="33563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可能的有机反应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0410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醇的消去反应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苯的硝化反应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198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稀硫酸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酯的水解反应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COONa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的酸化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6447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强碱的水溶液</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卤代烃的水解反应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酯的水解反应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7631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乙醇溶液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卤代烃的消去反应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862322"/>
          </a:xfrm>
        </p:spPr>
        <p:txBody>
          <a:bodyPr/>
          <a:lstStyle/>
          <a:p>
            <a:pPr indent="71628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带正电荷的原子或原子团连接在氧原子上，带负电荷的原子或原子团连接在碳原子上。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）羟醛缩合反应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醛分子中在</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醛基邻位碳原子上的氢原子（</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）受羰基吸电子作用的影响，具有一定的活泼性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clrChange>
              <a:clrFrom>
                <a:srgbClr val="FFFFFF"/>
              </a:clrFrom>
              <a:clrTo>
                <a:srgbClr val="FFFFFF">
                  <a:alpha val="0"/>
                </a:srgbClr>
              </a:clrTo>
            </a:clrChange>
          </a:blip>
          <a:srcRect b="15299"/>
          <a:stretch>
            <a:fillRect/>
          </a:stretch>
        </p:blipFill>
        <p:spPr>
          <a:xfrm>
            <a:off x="1990725" y="3500755"/>
            <a:ext cx="6786245" cy="2592452"/>
          </a:xfrm>
          <a:prstGeom prst="rect">
            <a:avLst/>
          </a:prstGeom>
        </p:spPr>
      </p:pic>
      <p:pic>
        <p:nvPicPr>
          <p:cNvPr id="3" name="图片 2"/>
          <p:cNvPicPr>
            <a:picLocks noChangeAspect="1"/>
          </p:cNvPicPr>
          <p:nvPr/>
        </p:nvPicPr>
        <p:blipFill>
          <a:blip r:embed="rId1">
            <a:clrChange>
              <a:clrFrom>
                <a:srgbClr val="FFFFFF"/>
              </a:clrFrom>
              <a:clrTo>
                <a:srgbClr val="FFFFFF">
                  <a:alpha val="0"/>
                </a:srgbClr>
              </a:clrTo>
            </a:clrChange>
          </a:blip>
          <a:srcRect t="82925" r="84898"/>
          <a:stretch>
            <a:fillRect/>
          </a:stretch>
        </p:blipFill>
        <p:spPr>
          <a:xfrm>
            <a:off x="8687435" y="5013325"/>
            <a:ext cx="1024890" cy="52260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69070" y="810594"/>
          <a:ext cx="11377264" cy="5728277"/>
        </p:xfrm>
        <a:graphic>
          <a:graphicData uri="http://schemas.openxmlformats.org/drawingml/2006/table">
            <a:tbl>
              <a:tblPr firstRow="1" firstCol="1" bandRow="1"/>
              <a:tblGrid>
                <a:gridCol w="4680520"/>
                <a:gridCol w="6696744"/>
              </a:tblGrid>
              <a:tr h="3942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可能的有机反应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942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新制</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或银</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氨溶液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醛的氧化反应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82832">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烯烃、炔烃的氧化反应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苯的同系物的氧化反应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醇、醛、苯酚的氧化反应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4277">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醇的催化氧化反应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82832">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烯烃、炔烃的加成反应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芳香烃的加成反应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醛、酮还原为醇</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42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浓溴水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苯酚的取代反应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4277">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溴的</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烯烃、炔烃的加成反应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33773">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烷烃的取代反应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30000"/>
                        </a:lnSpc>
                        <a:spcAft>
                          <a:spcPts val="0"/>
                        </a:spcAft>
                      </a:pP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       </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侧链的取代反应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5383752" y="5969402"/>
            <a:ext cx="857569" cy="55594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江苏无锡锡山高级中学高二期中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）合成盐酸左西替利嗪的重要中间体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741923"/>
            <a:ext cx="1290992" cy="456570"/>
          </a:xfrm>
          <a:prstGeom prst="rect">
            <a:avLst/>
          </a:prstGeom>
        </p:spPr>
      </p:pic>
      <p:pic>
        <p:nvPicPr>
          <p:cNvPr id="4" name="图片 3"/>
          <p:cNvPicPr>
            <a:picLocks noChangeAspect="1"/>
          </p:cNvPicPr>
          <p:nvPr/>
        </p:nvPicPr>
        <p:blipFill>
          <a:blip r:embed="rId2"/>
          <a:stretch>
            <a:fillRect/>
          </a:stretch>
        </p:blipFill>
        <p:spPr>
          <a:xfrm>
            <a:off x="4006974" y="1198493"/>
            <a:ext cx="4256393" cy="543726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中含有的官能团名称为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175;FounderCES"/>
          <p:cNvPicPr/>
          <p:nvPr/>
        </p:nvPicPr>
        <p:blipFill>
          <a:blip r:embed="rId1"/>
          <a:stretch>
            <a:fillRect/>
          </a:stretch>
        </p:blipFill>
        <p:spPr>
          <a:xfrm>
            <a:off x="478582" y="1628800"/>
            <a:ext cx="1043305" cy="372110"/>
          </a:xfrm>
          <a:prstGeom prst="rect">
            <a:avLst/>
          </a:prstGeom>
        </p:spPr>
      </p:pic>
      <p:sp>
        <p:nvSpPr>
          <p:cNvPr id="4" name="矩形 3"/>
          <p:cNvSpPr/>
          <p:nvPr/>
        </p:nvSpPr>
        <p:spPr>
          <a:xfrm>
            <a:off x="335675" y="1340768"/>
            <a:ext cx="11485848" cy="3785652"/>
          </a:xfrm>
          <a:prstGeom prst="rect">
            <a:avLst/>
          </a:prstGeom>
        </p:spPr>
        <p:txBody>
          <a:bodyPr wrap="square">
            <a:spAutoFit/>
          </a:bodyPr>
          <a:lstStyle/>
          <a:p>
            <a:pPr algn="just">
              <a:lnSpc>
                <a:spcPct val="20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由有机物的转化关系可知</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在</a:t>
            </a:r>
            <a:r>
              <a:rPr lang="en-US" altLang="zh-CN" sz="2400" smtClean="0">
                <a:solidFill>
                  <a:srgbClr val="000000"/>
                </a:solidFill>
                <a:cs typeface="Times New Roman" panose="02020603050405020304" pitchFamily="18" charset="0"/>
              </a:rPr>
              <a:t>AlCl</a:t>
            </a:r>
            <a:r>
              <a:rPr lang="en-US" altLang="zh-CN" sz="2400" baseline="-25000" smtClean="0">
                <a:solidFill>
                  <a:srgbClr val="000000"/>
                </a:solidFill>
                <a:cs typeface="Times New Roman" panose="02020603050405020304" pitchFamily="18" charset="0"/>
              </a:rPr>
              <a:t>3</a:t>
            </a:r>
            <a:r>
              <a:rPr lang="zh-CN" altLang="zh-CN" sz="2400" smtClean="0">
                <a:solidFill>
                  <a:srgbClr val="000000"/>
                </a:solidFill>
                <a:ea typeface="楷体" panose="02010609060101010101" pitchFamily="49" charset="-122"/>
                <a:cs typeface="Times New Roman" panose="02020603050405020304" pitchFamily="18" charset="0"/>
              </a:rPr>
              <a:t>作用下</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smtClean="0">
                <a:solidFill>
                  <a:srgbClr val="000000"/>
                </a:solidFill>
                <a:cs typeface="Times New Roman" panose="02020603050405020304" pitchFamily="18" charset="0"/>
              </a:rPr>
              <a:t>B</a:t>
            </a:r>
            <a:r>
              <a:rPr lang="zh-CN" altLang="zh-CN" sz="2400" smtClean="0">
                <a:solidFill>
                  <a:srgbClr val="000000"/>
                </a:solidFill>
                <a:ea typeface="楷体" panose="02010609060101010101" pitchFamily="49" charset="-122"/>
                <a:cs typeface="Times New Roman" panose="02020603050405020304" pitchFamily="18" charset="0"/>
              </a:rPr>
              <a:t>发生取代反应生成</a:t>
            </a:r>
            <a:r>
              <a:rPr lang="zh-CN" altLang="zh-CN" sz="2400" smtClean="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endParaRPr lang="en-US" altLang="zh-CN" sz="2400" smtClean="0">
              <a:solidFill>
                <a:srgbClr val="000000"/>
              </a:solidFill>
              <a:cs typeface="Times New Roman" panose="02020603050405020304" pitchFamily="18" charset="0"/>
            </a:endParaRPr>
          </a:p>
          <a:p>
            <a:pPr algn="just">
              <a:lnSpc>
                <a:spcPct val="200000"/>
              </a:lnSpc>
              <a:spcAft>
                <a:spcPts val="0"/>
              </a:spcAft>
            </a:pP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则</a:t>
            </a:r>
            <a:r>
              <a:rPr lang="en-US" altLang="zh-CN" sz="2400" smtClean="0">
                <a:solidFill>
                  <a:srgbClr val="000000"/>
                </a:solidFill>
                <a:cs typeface="Times New Roman" panose="02020603050405020304" pitchFamily="18" charset="0"/>
              </a:rPr>
              <a:t>B</a:t>
            </a:r>
            <a:r>
              <a:rPr lang="zh-CN" altLang="zh-CN" sz="2400" smtClean="0">
                <a:solidFill>
                  <a:srgbClr val="000000"/>
                </a:solidFill>
                <a:ea typeface="楷体" panose="02010609060101010101" pitchFamily="49" charset="-122"/>
                <a:cs typeface="Times New Roman" panose="02020603050405020304" pitchFamily="18" charset="0"/>
              </a:rPr>
              <a:t>为</a:t>
            </a:r>
            <a:r>
              <a:rPr lang="zh-CN" altLang="zh-CN" sz="2400" smtClean="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反应生成</a:t>
            </a:r>
            <a:r>
              <a:rPr lang="en-US" altLang="zh-CN" sz="2400" smtClean="0">
                <a:solidFill>
                  <a:srgbClr val="000000"/>
                </a:solidFill>
                <a:cs typeface="Times New Roman" panose="02020603050405020304" pitchFamily="18" charset="0"/>
              </a:rPr>
              <a:t>                                       </a:t>
            </a:r>
            <a:endParaRPr lang="en-US" altLang="zh-CN" sz="2400" smtClean="0">
              <a:solidFill>
                <a:srgbClr val="000000"/>
              </a:solidFill>
              <a:cs typeface="Times New Roman" panose="02020603050405020304" pitchFamily="18" charset="0"/>
            </a:endParaRPr>
          </a:p>
          <a:p>
            <a:pPr algn="just">
              <a:lnSpc>
                <a:spcPct val="200000"/>
              </a:lnSpc>
              <a:spcAft>
                <a:spcPts val="0"/>
              </a:spcAft>
            </a:pPr>
            <a:r>
              <a:rPr lang="zh-CN" altLang="zh-CN" sz="2400" smtClean="0">
                <a:solidFill>
                  <a:srgbClr val="000000"/>
                </a:solidFill>
                <a:ea typeface="楷体" panose="02010609060101010101" pitchFamily="49" charset="-122"/>
                <a:cs typeface="Times New Roman" panose="02020603050405020304" pitchFamily="18" charset="0"/>
              </a:rPr>
              <a:t>转化为</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在</a:t>
            </a:r>
            <a:r>
              <a:rPr lang="en-US" altLang="zh-CN" sz="2400" smtClean="0">
                <a:solidFill>
                  <a:srgbClr val="000000"/>
                </a:solidFill>
                <a:cs typeface="Times New Roman" panose="02020603050405020304" pitchFamily="18" charset="0"/>
              </a:rPr>
              <a:t>K</a:t>
            </a:r>
            <a:r>
              <a:rPr lang="en-US" altLang="zh-CN" sz="2400" baseline="-25000" smtClean="0">
                <a:solidFill>
                  <a:srgbClr val="000000"/>
                </a:solidFill>
                <a:cs typeface="Times New Roman" panose="02020603050405020304" pitchFamily="18" charset="0"/>
              </a:rPr>
              <a:t>2</a:t>
            </a:r>
            <a:r>
              <a:rPr lang="en-US" altLang="zh-CN" sz="2400" smtClean="0">
                <a:solidFill>
                  <a:srgbClr val="000000"/>
                </a:solidFill>
                <a:cs typeface="Times New Roman" panose="02020603050405020304" pitchFamily="18" charset="0"/>
              </a:rPr>
              <a:t>CO</a:t>
            </a:r>
            <a:r>
              <a:rPr lang="en-US" altLang="zh-CN" sz="2400" baseline="-25000" smtClean="0">
                <a:solidFill>
                  <a:srgbClr val="000000"/>
                </a:solidFill>
                <a:cs typeface="Times New Roman" panose="02020603050405020304" pitchFamily="18" charset="0"/>
              </a:rPr>
              <a:t>3</a:t>
            </a:r>
            <a:r>
              <a:rPr lang="zh-CN" altLang="zh-CN" sz="2400" smtClean="0">
                <a:solidFill>
                  <a:srgbClr val="000000"/>
                </a:solidFill>
                <a:ea typeface="楷体" panose="02010609060101010101" pitchFamily="49" charset="-122"/>
                <a:cs typeface="Times New Roman" panose="02020603050405020304" pitchFamily="18" charset="0"/>
              </a:rPr>
              <a:t>作用下转化为</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smtClean="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C</a:t>
            </a:r>
            <a:r>
              <a:rPr lang="en-US" altLang="zh-CN" sz="2400" baseline="-25000" smtClean="0">
                <a:solidFill>
                  <a:srgbClr val="000000"/>
                </a:solidFill>
                <a:cs typeface="Times New Roman" panose="02020603050405020304" pitchFamily="18" charset="0"/>
              </a:rPr>
              <a:t>3</a:t>
            </a:r>
            <a:r>
              <a:rPr lang="en-US" altLang="zh-CN" sz="2400" smtClean="0">
                <a:solidFill>
                  <a:srgbClr val="000000"/>
                </a:solidFill>
                <a:cs typeface="Times New Roman" panose="02020603050405020304" pitchFamily="18" charset="0"/>
              </a:rPr>
              <a:t>H</a:t>
            </a:r>
            <a:r>
              <a:rPr lang="en-US" altLang="zh-CN" sz="2400" baseline="-25000" smtClean="0">
                <a:solidFill>
                  <a:srgbClr val="000000"/>
                </a:solidFill>
                <a:cs typeface="Times New Roman" panose="02020603050405020304" pitchFamily="18" charset="0"/>
              </a:rPr>
              <a:t>4</a:t>
            </a:r>
            <a:r>
              <a:rPr lang="zh-CN" altLang="zh-CN" sz="2400" smtClean="0">
                <a:solidFill>
                  <a:srgbClr val="000000"/>
                </a:solidFill>
                <a:cs typeface="Times New Roman" panose="02020603050405020304" pitchFamily="18" charset="0"/>
              </a:rPr>
              <a:t>）</a:t>
            </a:r>
            <a:r>
              <a:rPr lang="en-US" altLang="zh-CN" sz="2400" baseline="-25000" smtClean="0">
                <a:solidFill>
                  <a:srgbClr val="000000"/>
                </a:solidFill>
                <a:cs typeface="Times New Roman" panose="02020603050405020304" pitchFamily="18" charset="0"/>
              </a:rPr>
              <a:t>2</a:t>
            </a:r>
            <a:r>
              <a:rPr lang="en-US" altLang="zh-CN" sz="2400" smtClean="0">
                <a:solidFill>
                  <a:srgbClr val="000000"/>
                </a:solidFill>
                <a:cs typeface="Times New Roman" panose="02020603050405020304" pitchFamily="18" charset="0"/>
              </a:rPr>
              <a:t>NH</a:t>
            </a:r>
            <a:r>
              <a:rPr lang="zh-CN" altLang="zh-CN" sz="2400" smtClean="0">
                <a:solidFill>
                  <a:srgbClr val="000000"/>
                </a:solidFill>
                <a:ea typeface="楷体" panose="02010609060101010101" pitchFamily="49" charset="-122"/>
                <a:cs typeface="Times New Roman" panose="02020603050405020304" pitchFamily="18" charset="0"/>
              </a:rPr>
              <a:t>作用下与</a:t>
            </a:r>
            <a:r>
              <a:rPr lang="en-US" altLang="zh-CN" sz="2400" smtClean="0">
                <a:solidFill>
                  <a:srgbClr val="000000"/>
                </a:solidFill>
                <a:cs typeface="Times New Roman" panose="02020603050405020304" pitchFamily="18" charset="0"/>
              </a:rPr>
              <a:t>BrCH</a:t>
            </a:r>
            <a:r>
              <a:rPr lang="en-US" altLang="zh-CN" sz="2400" baseline="-25000" smtClean="0">
                <a:solidFill>
                  <a:srgbClr val="000000"/>
                </a:solidFill>
                <a:cs typeface="Times New Roman" panose="02020603050405020304" pitchFamily="18" charset="0"/>
              </a:rPr>
              <a:t>2</a:t>
            </a:r>
            <a:r>
              <a:rPr lang="en-US" altLang="zh-CN" sz="2400" smtClean="0">
                <a:solidFill>
                  <a:srgbClr val="000000"/>
                </a:solidFill>
                <a:cs typeface="Times New Roman" panose="02020603050405020304" pitchFamily="18" charset="0"/>
              </a:rPr>
              <a:t>CH</a:t>
            </a:r>
            <a:r>
              <a:rPr lang="en-US" altLang="zh-CN" sz="2400" baseline="-25000" smtClean="0">
                <a:solidFill>
                  <a:srgbClr val="000000"/>
                </a:solidFill>
                <a:cs typeface="Times New Roman" panose="02020603050405020304" pitchFamily="18" charset="0"/>
              </a:rPr>
              <a:t>2</a:t>
            </a:r>
            <a:r>
              <a:rPr lang="en-US" altLang="zh-CN" sz="2400" smtClean="0">
                <a:solidFill>
                  <a:srgbClr val="000000"/>
                </a:solidFill>
                <a:cs typeface="Times New Roman" panose="02020603050405020304" pitchFamily="18" charset="0"/>
              </a:rPr>
              <a:t>OH</a:t>
            </a:r>
            <a:r>
              <a:rPr lang="zh-CN" altLang="zh-CN" sz="2400" smtClean="0">
                <a:solidFill>
                  <a:srgbClr val="000000"/>
                </a:solidFill>
                <a:ea typeface="楷体" panose="02010609060101010101" pitchFamily="49" charset="-122"/>
                <a:cs typeface="Times New Roman" panose="02020603050405020304" pitchFamily="18" charset="0"/>
              </a:rPr>
              <a:t>发生取代反应生成</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a:t>
            </a:r>
            <a:r>
              <a:rPr lang="zh-CN" altLang="zh-CN" sz="2400" smtClean="0">
                <a:solidFill>
                  <a:srgbClr val="000000"/>
                </a:solidFill>
                <a:cs typeface="Times New Roman" panose="02020603050405020304" pitchFamily="18" charset="0"/>
              </a:rPr>
              <a:t>（</a:t>
            </a:r>
            <a:r>
              <a:rPr lang="en-US" altLang="zh-CN" sz="2400" smtClean="0">
                <a:solidFill>
                  <a:srgbClr val="000000"/>
                </a:solidFill>
                <a:cs typeface="Times New Roman" panose="02020603050405020304" pitchFamily="18" charset="0"/>
              </a:rPr>
              <a:t>1</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由化合物</a:t>
            </a:r>
            <a:r>
              <a:rPr lang="en-US" altLang="zh-CN" sz="2400" smtClean="0">
                <a:solidFill>
                  <a:srgbClr val="000000"/>
                </a:solidFill>
                <a:cs typeface="Times New Roman" panose="02020603050405020304" pitchFamily="18" charset="0"/>
              </a:rPr>
              <a:t>C</a:t>
            </a:r>
            <a:r>
              <a:rPr lang="zh-CN" altLang="zh-CN" sz="2400" smtClean="0">
                <a:solidFill>
                  <a:srgbClr val="000000"/>
                </a:solidFill>
                <a:ea typeface="楷体" panose="02010609060101010101" pitchFamily="49" charset="-122"/>
                <a:cs typeface="Times New Roman" panose="02020603050405020304" pitchFamily="18" charset="0"/>
              </a:rPr>
              <a:t>的结构简式可知</a:t>
            </a:r>
            <a:r>
              <a:rPr lang="zh-CN" altLang="zh-CN" sz="2400" smtClean="0">
                <a:solidFill>
                  <a:srgbClr val="000000"/>
                </a:solidFill>
                <a:cs typeface="Times New Roman" panose="02020603050405020304" pitchFamily="18" charset="0"/>
              </a:rPr>
              <a:t>，</a:t>
            </a:r>
            <a:r>
              <a:rPr lang="zh-CN" altLang="zh-CN" sz="2400" smtClean="0">
                <a:solidFill>
                  <a:srgbClr val="000000"/>
                </a:solidFill>
                <a:ea typeface="楷体" panose="02010609060101010101" pitchFamily="49" charset="-122"/>
                <a:cs typeface="Times New Roman" panose="02020603050405020304" pitchFamily="18" charset="0"/>
              </a:rPr>
              <a:t>其含有的官能团名称为碳氯键、酮羰基。</a:t>
            </a:r>
            <a:endParaRPr lang="zh-CN" altLang="zh-CN" sz="105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7463358" y="1297356"/>
            <a:ext cx="567771" cy="1034998"/>
          </a:xfrm>
          <a:prstGeom prst="rect">
            <a:avLst/>
          </a:prstGeom>
        </p:spPr>
      </p:pic>
      <p:pic>
        <p:nvPicPr>
          <p:cNvPr id="6" name="图片 5"/>
          <p:cNvPicPr>
            <a:picLocks noChangeAspect="1"/>
          </p:cNvPicPr>
          <p:nvPr/>
        </p:nvPicPr>
        <p:blipFill>
          <a:blip r:embed="rId3"/>
          <a:stretch>
            <a:fillRect/>
          </a:stretch>
        </p:blipFill>
        <p:spPr>
          <a:xfrm>
            <a:off x="478582" y="1998771"/>
            <a:ext cx="1253062" cy="1044219"/>
          </a:xfrm>
          <a:prstGeom prst="rect">
            <a:avLst/>
          </a:prstGeom>
        </p:spPr>
      </p:pic>
      <p:pic>
        <p:nvPicPr>
          <p:cNvPr id="8" name="图片 7"/>
          <p:cNvPicPr>
            <a:picLocks noChangeAspect="1"/>
          </p:cNvPicPr>
          <p:nvPr/>
        </p:nvPicPr>
        <p:blipFill>
          <a:blip r:embed="rId4">
            <a:clrChange>
              <a:clrFrom>
                <a:srgbClr val="FFFFFF"/>
              </a:clrFrom>
              <a:clrTo>
                <a:srgbClr val="FFFFFF">
                  <a:alpha val="0"/>
                </a:srgbClr>
              </a:clrTo>
            </a:clrChange>
          </a:blip>
          <a:stretch>
            <a:fillRect/>
          </a:stretch>
        </p:blipFill>
        <p:spPr>
          <a:xfrm>
            <a:off x="3319247" y="2005040"/>
            <a:ext cx="1091452" cy="978544"/>
          </a:xfrm>
          <a:prstGeom prst="rect">
            <a:avLst/>
          </a:prstGeom>
        </p:spPr>
      </p:pic>
      <p:pic>
        <p:nvPicPr>
          <p:cNvPr id="10" name="图片 9"/>
          <p:cNvPicPr>
            <a:picLocks noChangeAspect="1"/>
          </p:cNvPicPr>
          <p:nvPr/>
        </p:nvPicPr>
        <p:blipFill>
          <a:blip r:embed="rId5">
            <a:clrChange>
              <a:clrFrom>
                <a:srgbClr val="FFFFFF"/>
              </a:clrFrom>
              <a:clrTo>
                <a:srgbClr val="FFFFFF">
                  <a:alpha val="0"/>
                </a:srgbClr>
              </a:clrTo>
            </a:clrChange>
          </a:blip>
          <a:stretch>
            <a:fillRect/>
          </a:stretch>
        </p:blipFill>
        <p:spPr>
          <a:xfrm>
            <a:off x="5134902" y="1998771"/>
            <a:ext cx="1183583" cy="961409"/>
          </a:xfrm>
          <a:prstGeom prst="rect">
            <a:avLst/>
          </a:prstGeom>
        </p:spPr>
      </p:pic>
      <p:pic>
        <p:nvPicPr>
          <p:cNvPr id="11" name="图片 10"/>
          <p:cNvPicPr>
            <a:picLocks noChangeAspect="1"/>
          </p:cNvPicPr>
          <p:nvPr/>
        </p:nvPicPr>
        <p:blipFill>
          <a:blip r:embed="rId6"/>
          <a:stretch>
            <a:fillRect/>
          </a:stretch>
        </p:blipFill>
        <p:spPr>
          <a:xfrm>
            <a:off x="8391562" y="1949986"/>
            <a:ext cx="3123768" cy="1088652"/>
          </a:xfrm>
          <a:prstGeom prst="rect">
            <a:avLst/>
          </a:prstGeom>
        </p:spPr>
      </p:pic>
      <p:pic>
        <p:nvPicPr>
          <p:cNvPr id="12" name="图片 11"/>
          <p:cNvPicPr>
            <a:picLocks noChangeAspect="1"/>
          </p:cNvPicPr>
          <p:nvPr/>
        </p:nvPicPr>
        <p:blipFill>
          <a:blip r:embed="rId7"/>
          <a:stretch>
            <a:fillRect/>
          </a:stretch>
        </p:blipFill>
        <p:spPr>
          <a:xfrm>
            <a:off x="1423011" y="2960180"/>
            <a:ext cx="4020525" cy="858753"/>
          </a:xfrm>
          <a:prstGeom prst="rect">
            <a:avLst/>
          </a:prstGeom>
        </p:spPr>
      </p:pic>
      <p:pic>
        <p:nvPicPr>
          <p:cNvPr id="13" name="图片 12"/>
          <p:cNvPicPr>
            <a:picLocks noChangeAspect="1"/>
          </p:cNvPicPr>
          <p:nvPr/>
        </p:nvPicPr>
        <p:blipFill>
          <a:blip r:embed="rId8"/>
          <a:stretch>
            <a:fillRect/>
          </a:stretch>
        </p:blipFill>
        <p:spPr>
          <a:xfrm>
            <a:off x="8666913" y="3080986"/>
            <a:ext cx="1076030" cy="652140"/>
          </a:xfrm>
          <a:prstGeom prst="rect">
            <a:avLst/>
          </a:prstGeom>
        </p:spPr>
      </p:pic>
      <p:pic>
        <p:nvPicPr>
          <p:cNvPr id="14" name="图片 13"/>
          <p:cNvPicPr>
            <a:picLocks noChangeAspect="1"/>
          </p:cNvPicPr>
          <p:nvPr/>
        </p:nvPicPr>
        <p:blipFill>
          <a:blip r:embed="rId8"/>
          <a:stretch>
            <a:fillRect/>
          </a:stretch>
        </p:blipFill>
        <p:spPr>
          <a:xfrm>
            <a:off x="10131235" y="3037290"/>
            <a:ext cx="1301996" cy="789089"/>
          </a:xfrm>
          <a:prstGeom prst="rect">
            <a:avLst/>
          </a:prstGeom>
        </p:spPr>
      </p:pic>
      <p:pic>
        <p:nvPicPr>
          <p:cNvPr id="15" name="图片 14"/>
          <p:cNvPicPr>
            <a:picLocks noChangeAspect="1"/>
          </p:cNvPicPr>
          <p:nvPr/>
        </p:nvPicPr>
        <p:blipFill>
          <a:blip r:embed="rId9">
            <a:clrChange>
              <a:clrFrom>
                <a:srgbClr val="FFFFFF"/>
              </a:clrFrom>
              <a:clrTo>
                <a:srgbClr val="FFFFFF">
                  <a:alpha val="0"/>
                </a:srgbClr>
              </a:clrTo>
            </a:clrChange>
          </a:blip>
          <a:stretch>
            <a:fillRect/>
          </a:stretch>
        </p:blipFill>
        <p:spPr>
          <a:xfrm>
            <a:off x="7919479" y="3719371"/>
            <a:ext cx="1844045" cy="942018"/>
          </a:xfrm>
          <a:prstGeom prst="rect">
            <a:avLst/>
          </a:prstGeom>
        </p:spPr>
      </p:pic>
      <p:pic>
        <p:nvPicPr>
          <p:cNvPr id="16" name="图片 15"/>
          <p:cNvPicPr>
            <a:picLocks noChangeAspect="1"/>
          </p:cNvPicPr>
          <p:nvPr/>
        </p:nvPicPr>
        <p:blipFill>
          <a:blip r:embed="rId10"/>
          <a:stretch>
            <a:fillRect/>
          </a:stretch>
        </p:blipFill>
        <p:spPr>
          <a:xfrm>
            <a:off x="366602" y="5028800"/>
            <a:ext cx="1056409" cy="467591"/>
          </a:xfrm>
          <a:prstGeom prst="rect">
            <a:avLst/>
          </a:prstGeom>
        </p:spPr>
      </p:pic>
      <p:sp>
        <p:nvSpPr>
          <p:cNvPr id="17" name="矩形 16"/>
          <p:cNvSpPr/>
          <p:nvPr/>
        </p:nvSpPr>
        <p:spPr>
          <a:xfrm>
            <a:off x="1511497" y="5055567"/>
            <a:ext cx="2659702"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碳氯键、酮羰基</a:t>
            </a:r>
            <a:r>
              <a:rPr lang="zh-CN" altLang="zh-CN" sz="2400">
                <a:solidFill>
                  <a:srgbClr val="000000"/>
                </a:solidFill>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2635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需要经历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                          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的过程，中间体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的分子式为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endPar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的过程中还释放了一种无色无味的气体，则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的反应类型是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26350"/>
              </a:xfrm>
              <a:blipFill rotWithShape="1">
                <a:blip r:embed="rId1"/>
                <a:stretch>
                  <a:fillRect l="-2" t="-18" r="1" b="-18146"/>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006974" y="719827"/>
            <a:ext cx="837285" cy="536721"/>
          </a:xfrm>
          <a:prstGeom prst="rect">
            <a:avLst/>
          </a:prstGeom>
        </p:spPr>
      </p:pic>
      <p:pic>
        <p:nvPicPr>
          <p:cNvPr id="5" name="图片 4"/>
          <p:cNvPicPr>
            <a:picLocks noChangeAspect="1"/>
          </p:cNvPicPr>
          <p:nvPr/>
        </p:nvPicPr>
        <p:blipFill>
          <a:blip r:embed="rId3"/>
          <a:stretch>
            <a:fillRect/>
          </a:stretch>
        </p:blipFill>
        <p:spPr>
          <a:xfrm>
            <a:off x="5229676" y="777717"/>
            <a:ext cx="1873642" cy="546479"/>
          </a:xfrm>
          <a:prstGeom prst="rect">
            <a:avLst/>
          </a:prstGeom>
        </p:spPr>
      </p:pic>
      <p:pic>
        <p:nvPicPr>
          <p:cNvPr id="6" name="24解析.eps" descr="id:2147494175;FounderCES"/>
          <p:cNvPicPr/>
          <p:nvPr/>
        </p:nvPicPr>
        <p:blipFill>
          <a:blip r:embed="rId4"/>
          <a:stretch>
            <a:fillRect/>
          </a:stretch>
        </p:blipFill>
        <p:spPr>
          <a:xfrm>
            <a:off x="478582" y="4320329"/>
            <a:ext cx="1043305" cy="372110"/>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360854" y="4149080"/>
                <a:ext cx="11485848" cy="1809341"/>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由</a:t>
                </a:r>
                <a:r>
                  <a:rPr lang="zh-CN" altLang="zh-CN" sz="2400">
                    <a:solidFill>
                      <a:srgbClr val="000000"/>
                    </a:solidFill>
                    <a:ea typeface="楷体" panose="02010609060101010101" pitchFamily="49" charset="-122"/>
                    <a:cs typeface="Times New Roman" panose="02020603050405020304" pitchFamily="18" charset="0"/>
                  </a:rPr>
                  <a:t>题意可知</a:t>
                </a: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C</a:t>
                </a:r>
                <a:r>
                  <a:rPr lang="zh-CN" altLang="zh-CN" sz="2400">
                    <a:solidFill>
                      <a:srgbClr val="000000"/>
                    </a:solidFill>
                    <a:ea typeface="楷体" panose="02010609060101010101" pitchFamily="49" charset="-122"/>
                    <a:cs typeface="Times New Roman" panose="02020603050405020304" pitchFamily="18" charset="0"/>
                  </a:rPr>
                  <a:t>的分子式为</a:t>
                </a:r>
                <a:r>
                  <a:rPr lang="en-US" altLang="zh-CN" sz="2400">
                    <a:solidFill>
                      <a:srgbClr val="000000"/>
                    </a:solidFill>
                    <a:cs typeface="Times New Roman" panose="02020603050405020304" pitchFamily="18" charset="0"/>
                  </a:rPr>
                  <a:t>C</a:t>
                </a:r>
                <a:r>
                  <a:rPr lang="en-US" altLang="zh-CN" sz="2400" baseline="-25000">
                    <a:solidFill>
                      <a:srgbClr val="000000"/>
                    </a:solidFill>
                    <a:cs typeface="Times New Roman" panose="02020603050405020304" pitchFamily="18" charset="0"/>
                  </a:rPr>
                  <a:t>13</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9</a:t>
                </a:r>
                <a:r>
                  <a:rPr lang="en-US" altLang="zh-CN" sz="2400">
                    <a:solidFill>
                      <a:srgbClr val="000000"/>
                    </a:solidFill>
                    <a:cs typeface="Times New Roman" panose="02020603050405020304" pitchFamily="18" charset="0"/>
                  </a:rPr>
                  <a:t>ClO</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的分子式为</a:t>
                </a:r>
                <a:r>
                  <a:rPr lang="en-US" altLang="zh-CN" sz="2400">
                    <a:solidFill>
                      <a:srgbClr val="000000"/>
                    </a:solidFill>
                    <a:cs typeface="Times New Roman" panose="02020603050405020304" pitchFamily="18" charset="0"/>
                  </a:rPr>
                  <a:t>C</a:t>
                </a:r>
                <a:r>
                  <a:rPr lang="en-US" altLang="zh-CN" sz="2400" baseline="-25000">
                    <a:solidFill>
                      <a:srgbClr val="000000"/>
                    </a:solidFill>
                    <a:cs typeface="Times New Roman" panose="02020603050405020304" pitchFamily="18" charset="0"/>
                  </a:rPr>
                  <a:t>13</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10</a:t>
                </a:r>
                <a:r>
                  <a:rPr lang="en-US" altLang="zh-CN" sz="2400">
                    <a:solidFill>
                      <a:srgbClr val="000000"/>
                    </a:solidFill>
                    <a:cs typeface="Times New Roman" panose="02020603050405020304" pitchFamily="18" charset="0"/>
                  </a:rPr>
                  <a:t>NCl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a:t>
                </a:r>
                <a:r>
                  <a:rPr lang="en-US" altLang="zh-CN" sz="2400">
                    <a:solidFill>
                      <a:srgbClr val="000000"/>
                    </a:solidFill>
                    <a:cs typeface="Times New Roman" panose="02020603050405020304" pitchFamily="18" charset="0"/>
                  </a:rPr>
                  <a:t>C</a:t>
                </a:r>
                <a14:m>
                  <m:oMath xmlns:m="http://schemas.openxmlformats.org/officeDocument/2006/math">
                    <m:m>
                      <m:mPr>
                        <m:mcs>
                          <m:mc>
                            <m:mcPr>
                              <m:count m:val="1"/>
                              <m:mcJc m:val="center"/>
                            </m:mcPr>
                          </m:mc>
                        </m:mcs>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a:solidFill>
                                    <a:srgbClr val="000000"/>
                                  </a:solidFill>
                                  <a:latin typeface="Cambria Math" panose="02040503050406030204" pitchFamily="18" charset="0"/>
                                  <a:cs typeface="Times New Roman" panose="02020603050405020304" pitchFamily="18" charset="0"/>
                                </a:rPr>
                                <m:t>        </m:t>
                              </m:r>
                            </m:e>
                          </m:acc>
                        </m:e>
                      </m:mr>
                    </m:m>
                  </m:oMath>
                </a14:m>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的反应为</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cs typeface="Times New Roman" panose="02020603050405020304" pitchFamily="18" charset="0"/>
                  </a:rPr>
                  <a:t>NH</a:t>
                </a:r>
                <a:r>
                  <a:rPr lang="en-US" altLang="zh-CN" sz="2400" baseline="-250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反应生成</a:t>
                </a:r>
                <a:r>
                  <a:rPr lang="en-US" altLang="zh-CN" sz="2400">
                    <a:solidFill>
                      <a:srgbClr val="000000"/>
                    </a:solidFill>
                    <a:cs typeface="Times New Roman" panose="02020603050405020304" pitchFamily="18" charset="0"/>
                  </a:rPr>
                  <a:t>                   </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即</a:t>
                </a:r>
                <a:r>
                  <a:rPr lang="en-US" altLang="zh-CN" sz="2400">
                    <a:solidFill>
                      <a:srgbClr val="000000"/>
                    </a:solidFill>
                    <a:cs typeface="Times New Roman" panose="02020603050405020304" pitchFamily="18" charset="0"/>
                  </a:rPr>
                  <a:t>X</a:t>
                </a:r>
                <a:r>
                  <a:rPr lang="zh-CN" altLang="zh-CN" sz="2400">
                    <a:solidFill>
                      <a:srgbClr val="000000"/>
                    </a:solidFill>
                    <a:ea typeface="楷体" panose="02010609060101010101" pitchFamily="49" charset="-122"/>
                    <a:cs typeface="Times New Roman" panose="02020603050405020304" pitchFamily="18" charset="0"/>
                  </a:rPr>
                  <a:t>为</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cs typeface="Times New Roman" panose="02020603050405020304" pitchFamily="18" charset="0"/>
                  </a:rPr>
                  <a:t>HCOOH</a:t>
                </a:r>
                <a:r>
                  <a:rPr lang="zh-CN" altLang="zh-CN" sz="2400">
                    <a:solidFill>
                      <a:srgbClr val="000000"/>
                    </a:solidFill>
                    <a:ea typeface="楷体" panose="02010609060101010101" pitchFamily="49" charset="-122"/>
                    <a:cs typeface="Times New Roman" panose="02020603050405020304" pitchFamily="18" charset="0"/>
                  </a:rPr>
                  <a:t>发生还原反应生成</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故选</a:t>
                </a:r>
                <a:r>
                  <a:rPr lang="en-US" altLang="zh-CN" sz="2400">
                    <a:solidFill>
                      <a:srgbClr val="000000"/>
                    </a:solidFill>
                    <a:cs typeface="Times New Roman" panose="02020603050405020304" pitchFamily="18" charset="0"/>
                  </a:rPr>
                  <a:t>d</a:t>
                </a:r>
                <a:r>
                  <a:rPr lang="zh-CN" altLang="zh-CN" sz="2400">
                    <a:solidFill>
                      <a:srgbClr val="000000"/>
                    </a:solidFill>
                    <a:ea typeface="楷体" panose="02010609060101010101" pitchFamily="49" charset="-122"/>
                    <a:cs typeface="Times New Roman" panose="02020603050405020304" pitchFamily="18" charset="0"/>
                  </a:rPr>
                  <a:t>。</a:t>
                </a:r>
                <a:endParaRPr lang="zh-CN" altLang="zh-CN" sz="105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360854" y="4149080"/>
                <a:ext cx="11485848" cy="1809341"/>
              </a:xfrm>
              <a:prstGeom prst="rect">
                <a:avLst/>
              </a:prstGeom>
              <a:blipFill rotWithShape="1">
                <a:blip r:embed="rId5"/>
                <a:stretch>
                  <a:fillRect l="-2" t="-35" r="1" b="-16378"/>
                </a:stretch>
              </a:blipFill>
            </p:spPr>
            <p:txBody>
              <a:bodyPr/>
              <a:lstStyle/>
              <a:p>
                <a:r>
                  <a:rPr lang="zh-CN" altLang="en-US">
                    <a:noFill/>
                  </a:rPr>
                  <a:t> </a:t>
                </a:r>
              </a:p>
            </p:txBody>
          </p:sp>
        </mc:Fallback>
      </mc:AlternateContent>
      <p:pic>
        <p:nvPicPr>
          <p:cNvPr id="8" name="图片 7"/>
          <p:cNvPicPr>
            <a:picLocks noChangeAspect="1"/>
          </p:cNvPicPr>
          <p:nvPr/>
        </p:nvPicPr>
        <p:blipFill>
          <a:blip r:embed="rId6">
            <a:clrChange>
              <a:clrFrom>
                <a:srgbClr val="FFFFFF"/>
              </a:clrFrom>
              <a:clrTo>
                <a:srgbClr val="FFFFFF">
                  <a:alpha val="0"/>
                </a:srgbClr>
              </a:clrTo>
            </a:clrChange>
          </a:blip>
          <a:stretch>
            <a:fillRect/>
          </a:stretch>
        </p:blipFill>
        <p:spPr>
          <a:xfrm>
            <a:off x="1850971" y="4629124"/>
            <a:ext cx="1079657" cy="918075"/>
          </a:xfrm>
          <a:prstGeom prst="rect">
            <a:avLst/>
          </a:prstGeom>
        </p:spPr>
      </p:pic>
      <p:pic>
        <p:nvPicPr>
          <p:cNvPr id="9" name="图片 8"/>
          <p:cNvPicPr>
            <a:picLocks noChangeAspect="1"/>
          </p:cNvPicPr>
          <p:nvPr/>
        </p:nvPicPr>
        <p:blipFill>
          <a:blip r:embed="rId7">
            <a:clrChange>
              <a:clrFrom>
                <a:srgbClr val="FFFFFF"/>
              </a:clrFrom>
              <a:clrTo>
                <a:srgbClr val="FFFFFF">
                  <a:alpha val="0"/>
                </a:srgbClr>
              </a:clrTo>
            </a:clrChange>
          </a:blip>
          <a:stretch>
            <a:fillRect/>
          </a:stretch>
        </p:blipFill>
        <p:spPr>
          <a:xfrm>
            <a:off x="5392241" y="4602737"/>
            <a:ext cx="1030888" cy="902026"/>
          </a:xfrm>
          <a:prstGeom prst="rect">
            <a:avLst/>
          </a:prstGeom>
        </p:spPr>
      </p:pic>
      <p:pic>
        <p:nvPicPr>
          <p:cNvPr id="10" name="图片 9"/>
          <p:cNvPicPr>
            <a:picLocks noChangeAspect="1"/>
          </p:cNvPicPr>
          <p:nvPr/>
        </p:nvPicPr>
        <p:blipFill>
          <a:blip r:embed="rId8"/>
          <a:stretch>
            <a:fillRect/>
          </a:stretch>
        </p:blipFill>
        <p:spPr>
          <a:xfrm>
            <a:off x="8334133" y="4761743"/>
            <a:ext cx="2575398" cy="1043063"/>
          </a:xfrm>
          <a:prstGeom prst="rect">
            <a:avLst/>
          </a:prstGeom>
        </p:spPr>
      </p:pic>
      <p:pic>
        <p:nvPicPr>
          <p:cNvPr id="11" name="图片 10"/>
          <p:cNvPicPr>
            <a:picLocks noChangeAspect="1"/>
          </p:cNvPicPr>
          <p:nvPr/>
        </p:nvPicPr>
        <p:blipFill>
          <a:blip r:embed="rId9">
            <a:clrChange>
              <a:clrFrom>
                <a:srgbClr val="FFFFFF"/>
              </a:clrFrom>
              <a:clrTo>
                <a:srgbClr val="FFFFFF">
                  <a:alpha val="0"/>
                </a:srgbClr>
              </a:clrTo>
            </a:clrChange>
          </a:blip>
          <a:stretch>
            <a:fillRect/>
          </a:stretch>
        </p:blipFill>
        <p:spPr>
          <a:xfrm>
            <a:off x="3998432" y="5283274"/>
            <a:ext cx="1231244" cy="1069946"/>
          </a:xfrm>
          <a:prstGeom prst="rect">
            <a:avLst/>
          </a:prstGeom>
        </p:spPr>
      </p:pic>
      <p:pic>
        <p:nvPicPr>
          <p:cNvPr id="12" name="图片 11"/>
          <p:cNvPicPr>
            <a:picLocks noChangeAspect="1"/>
          </p:cNvPicPr>
          <p:nvPr/>
        </p:nvPicPr>
        <p:blipFill>
          <a:blip r:embed="rId10"/>
          <a:stretch>
            <a:fillRect/>
          </a:stretch>
        </p:blipFill>
        <p:spPr>
          <a:xfrm>
            <a:off x="369480" y="5961696"/>
            <a:ext cx="1056409" cy="467591"/>
          </a:xfrm>
          <a:prstGeom prst="rect">
            <a:avLst/>
          </a:prstGeom>
        </p:spPr>
      </p:pic>
      <p:sp>
        <p:nvSpPr>
          <p:cNvPr id="13" name="矩形 12"/>
          <p:cNvSpPr/>
          <p:nvPr/>
        </p:nvSpPr>
        <p:spPr>
          <a:xfrm>
            <a:off x="1530513" y="5896265"/>
            <a:ext cx="356188"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d</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185261"/>
              </a:xfrm>
            </p:spPr>
            <p:txBody>
              <a:bodyPr/>
              <a:lstStyle/>
              <a:p>
                <a:pPr algn="l"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）实际生产过程中，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所加试剂的目的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185261"/>
              </a:xfrm>
              <a:blipFill rotWithShape="1">
                <a:blip r:embed="rId1"/>
                <a:stretch>
                  <a:fillRect l="-2" t="-53" r="1" b="-31366"/>
                </a:stretch>
              </a:blipFill>
            </p:spPr>
            <p:txBody>
              <a:bodyPr/>
              <a:lstStyle/>
              <a:p>
                <a:r>
                  <a:rPr lang="zh-CN" altLang="en-US">
                    <a:noFill/>
                  </a:rPr>
                  <a:t> </a:t>
                </a:r>
              </a:p>
            </p:txBody>
          </p:sp>
        </mc:Fallback>
      </mc:AlternateContent>
      <p:pic>
        <p:nvPicPr>
          <p:cNvPr id="3" name="24解析.eps" descr="id:2147494175;FounderCES"/>
          <p:cNvPicPr/>
          <p:nvPr/>
        </p:nvPicPr>
        <p:blipFill>
          <a:blip r:embed="rId2"/>
          <a:stretch>
            <a:fillRect/>
          </a:stretch>
        </p:blipFill>
        <p:spPr>
          <a:xfrm>
            <a:off x="360854" y="2060848"/>
            <a:ext cx="1043305" cy="37211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334566" y="1916832"/>
                <a:ext cx="11440128" cy="1194814"/>
              </a:xfrm>
              <a:prstGeom prst="rect">
                <a:avLst/>
              </a:prstGeom>
            </p:spPr>
            <p:txBody>
              <a:bodyPr wrap="square">
                <a:spAutoFit/>
              </a:bodyPr>
              <a:lstStyle/>
              <a:p>
                <a:pPr algn="just">
                  <a:lnSpc>
                    <a:spcPct val="150000"/>
                  </a:lnSpc>
                  <a:spcAft>
                    <a:spcPts val="0"/>
                  </a:spcAft>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pc="-100" smtClean="0">
                    <a:solidFill>
                      <a:srgbClr val="000000"/>
                    </a:solidFill>
                    <a:ea typeface="楷体" panose="02010609060101010101" pitchFamily="49" charset="-122"/>
                    <a:cs typeface="Times New Roman" panose="02020603050405020304" pitchFamily="18" charset="0"/>
                  </a:rPr>
                  <a:t>由</a:t>
                </a:r>
                <a:r>
                  <a:rPr lang="en-US" altLang="zh-CN" sz="2400" spc="-100">
                    <a:solidFill>
                      <a:srgbClr val="000000"/>
                    </a:solidFill>
                    <a:cs typeface="Times New Roman" panose="02020603050405020304" pitchFamily="18" charset="0"/>
                  </a:rPr>
                  <a:t>D</a:t>
                </a:r>
                <a:r>
                  <a:rPr lang="zh-CN" altLang="zh-CN" sz="2400" spc="-100">
                    <a:solidFill>
                      <a:srgbClr val="000000"/>
                    </a:solidFill>
                    <a:ea typeface="楷体" panose="02010609060101010101" pitchFamily="49" charset="-122"/>
                    <a:cs typeface="Times New Roman" panose="02020603050405020304" pitchFamily="18" charset="0"/>
                  </a:rPr>
                  <a:t>的结构可知</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与氨基相连的碳原子为手性碳原子</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D</a:t>
                </a:r>
                <a:r>
                  <a:rPr lang="zh-CN" altLang="zh-CN" sz="2400" spc="-100">
                    <a:solidFill>
                      <a:srgbClr val="000000"/>
                    </a:solidFill>
                    <a:ea typeface="楷体" panose="02010609060101010101" pitchFamily="49" charset="-122"/>
                    <a:cs typeface="Times New Roman" panose="02020603050405020304" pitchFamily="18" charset="0"/>
                  </a:rPr>
                  <a:t>分子存在对映异构现象</a:t>
                </a:r>
                <a:r>
                  <a:rPr lang="zh-CN" altLang="zh-CN" sz="2400" spc="-100">
                    <a:solidFill>
                      <a:srgbClr val="000000"/>
                    </a:solidFill>
                    <a:cs typeface="Times New Roman" panose="02020603050405020304" pitchFamily="18" charset="0"/>
                  </a:rPr>
                  <a:t>，</a:t>
                </a:r>
                <a:r>
                  <a:rPr lang="en-US" altLang="zh-CN" sz="2400" spc="-100">
                    <a:solidFill>
                      <a:srgbClr val="000000"/>
                    </a:solidFill>
                    <a:cs typeface="Times New Roman" panose="02020603050405020304" pitchFamily="18" charset="0"/>
                  </a:rPr>
                  <a:t>E</a:t>
                </a:r>
                <a:r>
                  <a:rPr lang="zh-CN" altLang="zh-CN" sz="2400" spc="-100">
                    <a:solidFill>
                      <a:srgbClr val="000000"/>
                    </a:solidFill>
                    <a:ea typeface="楷体" panose="02010609060101010101" pitchFamily="49" charset="-122"/>
                    <a:cs typeface="Times New Roman" panose="02020603050405020304" pitchFamily="18" charset="0"/>
                  </a:rPr>
                  <a:t>为其中一种异构体</a:t>
                </a:r>
                <a:r>
                  <a:rPr lang="zh-CN" altLang="zh-CN" sz="2400" spc="-100">
                    <a:solidFill>
                      <a:srgbClr val="000000"/>
                    </a:solidFill>
                    <a:cs typeface="Times New Roman" panose="02020603050405020304" pitchFamily="18" charset="0"/>
                  </a:rPr>
                  <a:t>，</a:t>
                </a:r>
                <a:r>
                  <a:rPr lang="zh-CN" altLang="zh-CN" sz="2400" spc="-100">
                    <a:solidFill>
                      <a:srgbClr val="000000"/>
                    </a:solidFill>
                    <a:ea typeface="楷体" panose="02010609060101010101" pitchFamily="49" charset="-122"/>
                    <a:cs typeface="Times New Roman" panose="02020603050405020304" pitchFamily="18" charset="0"/>
                  </a:rPr>
                  <a:t>故</a:t>
                </a:r>
                <a:r>
                  <a:rPr lang="en-US" altLang="zh-CN" sz="2400" spc="-100">
                    <a:solidFill>
                      <a:srgbClr val="000000"/>
                    </a:solidFill>
                    <a:cs typeface="Times New Roman" panose="02020603050405020304" pitchFamily="18" charset="0"/>
                  </a:rPr>
                  <a:t>D</a:t>
                </a:r>
                <a14:m>
                  <m:oMath xmlns:m="http://schemas.openxmlformats.org/officeDocument/2006/math">
                    <m:m>
                      <m:mPr>
                        <m:mcs>
                          <m:mc>
                            <m:mcPr>
                              <m:count m:val="1"/>
                              <m:mcJc m:val="center"/>
                            </m:mcPr>
                          </m:mc>
                        </m:mcs>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sz="2400" i="1" spc="-100">
                              <a:solidFill>
                                <a:srgbClr val="000000"/>
                              </a:solidFill>
                              <a:latin typeface="Cambria Math" panose="02040503050406030204" pitchFamily="18" charset="0"/>
                              <a:cs typeface="Times New Roman" panose="02020603050405020304" pitchFamily="18" charset="0"/>
                            </a:rPr>
                            <m:t> </m:t>
                          </m:r>
                        </m:e>
                      </m:mr>
                      <m:mr>
                        <m:e>
                          <m:acc>
                            <m:accPr>
                              <m:chr m:val="⃗"/>
                              <m:ctrlPr>
                                <a:rPr lang="zh-CN" altLang="zh-CN" sz="2400"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400" spc="-100">
                                  <a:solidFill>
                                    <a:srgbClr val="000000"/>
                                  </a:solidFill>
                                  <a:latin typeface="Cambria Math" panose="02040503050406030204" pitchFamily="18" charset="0"/>
                                  <a:cs typeface="Times New Roman" panose="02020603050405020304" pitchFamily="18" charset="0"/>
                                </a:rPr>
                                <m:t>        </m:t>
                              </m:r>
                            </m:e>
                          </m:acc>
                        </m:e>
                      </m:mr>
                    </m:m>
                  </m:oMath>
                </a14:m>
                <a:r>
                  <a:rPr lang="en-US" altLang="zh-CN" sz="2400" spc="-100">
                    <a:solidFill>
                      <a:srgbClr val="000000"/>
                    </a:solidFill>
                    <a:cs typeface="Times New Roman" panose="02020603050405020304" pitchFamily="18" charset="0"/>
                  </a:rPr>
                  <a:t>E</a:t>
                </a:r>
                <a:r>
                  <a:rPr lang="zh-CN" altLang="zh-CN" sz="2400" spc="-100">
                    <a:solidFill>
                      <a:srgbClr val="000000"/>
                    </a:solidFill>
                    <a:ea typeface="楷体" panose="02010609060101010101" pitchFamily="49" charset="-122"/>
                    <a:cs typeface="Times New Roman" panose="02020603050405020304" pitchFamily="18" charset="0"/>
                  </a:rPr>
                  <a:t>所加试剂的目的是获得手性分子的单一异构体。</a:t>
                </a:r>
                <a:endParaRPr lang="zh-CN" altLang="zh-CN" sz="1050" spc="-10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34566" y="1916832"/>
                <a:ext cx="11440128" cy="1194814"/>
              </a:xfrm>
              <a:prstGeom prst="rect">
                <a:avLst/>
              </a:prstGeom>
              <a:blipFill rotWithShape="1">
                <a:blip r:embed="rId3"/>
                <a:stretch>
                  <a:fillRect l="-5" t="-34" r="5" b="-30334"/>
                </a:stretch>
              </a:blipFill>
            </p:spPr>
            <p:txBody>
              <a:bodyPr/>
              <a:lstStyle/>
              <a:p>
                <a:r>
                  <a:rPr lang="zh-CN" altLang="en-US">
                    <a:noFill/>
                  </a:rPr>
                  <a:t> </a:t>
                </a:r>
              </a:p>
            </p:txBody>
          </p:sp>
        </mc:Fallback>
      </mc:AlternateContent>
      <p:pic>
        <p:nvPicPr>
          <p:cNvPr id="5" name="图片 4"/>
          <p:cNvPicPr>
            <a:picLocks noChangeAspect="1"/>
          </p:cNvPicPr>
          <p:nvPr/>
        </p:nvPicPr>
        <p:blipFill>
          <a:blip r:embed="rId4"/>
          <a:stretch>
            <a:fillRect/>
          </a:stretch>
        </p:blipFill>
        <p:spPr>
          <a:xfrm>
            <a:off x="315379" y="3135026"/>
            <a:ext cx="1056409" cy="467591"/>
          </a:xfrm>
          <a:prstGeom prst="rect">
            <a:avLst/>
          </a:prstGeom>
        </p:spPr>
      </p:pic>
      <p:sp>
        <p:nvSpPr>
          <p:cNvPr id="6" name="矩形 5"/>
          <p:cNvSpPr/>
          <p:nvPr/>
        </p:nvSpPr>
        <p:spPr>
          <a:xfrm>
            <a:off x="1486694" y="3068960"/>
            <a:ext cx="3897221" cy="646331"/>
          </a:xfrm>
          <a:prstGeom prst="rect">
            <a:avLst/>
          </a:prstGeom>
        </p:spPr>
        <p:txBody>
          <a:bodyPr wrap="none">
            <a:spAutoFit/>
          </a:bodyPr>
          <a:lstStyle/>
          <a:p>
            <a:pPr algn="just">
              <a:lnSpc>
                <a:spcPct val="150000"/>
              </a:lnSpc>
              <a:spcAft>
                <a:spcPts val="0"/>
              </a:spcAft>
            </a:pPr>
            <a:r>
              <a:rPr lang="zh-CN" altLang="zh-CN" sz="2400">
                <a:solidFill>
                  <a:srgbClr val="000000"/>
                </a:solidFill>
                <a:ea typeface="楷体" panose="02010609060101010101" pitchFamily="49" charset="-122"/>
                <a:cs typeface="Times New Roman" panose="02020603050405020304" pitchFamily="18" charset="0"/>
              </a:rPr>
              <a:t>获得手性分子的单一异构体</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3064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的一种同分异构体同时满足下列条件，写出一种符合条件的同分异构体的结构简式：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分子在核磁共振氢谱中显示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组谱峰；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碱性条件下水解生成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种产物，其中一种为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种产物的苯环上均只有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个取代基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830647"/>
              </a:xfrm>
              <a:blipFill rotWithShape="1">
                <a:blip r:embed="rId1"/>
                <a:stretch>
                  <a:fillRect l="-2" t="-22" r="1" b="16"/>
                </a:stretch>
              </a:blipFill>
            </p:spPr>
            <p:txBody>
              <a:bodyPr/>
              <a:lstStyle/>
              <a:p>
                <a:r>
                  <a:rPr lang="zh-CN" altLang="en-US">
                    <a:noFill/>
                  </a:rPr>
                  <a:t> </a:t>
                </a:r>
              </a:p>
            </p:txBody>
          </p:sp>
        </mc:Fallback>
      </mc:AlternateContent>
      <p:pic>
        <p:nvPicPr>
          <p:cNvPr id="3" name="24解析.eps" descr="id:2147494175;FounderCES"/>
          <p:cNvPicPr/>
          <p:nvPr/>
        </p:nvPicPr>
        <p:blipFill>
          <a:blip r:embed="rId2"/>
          <a:stretch>
            <a:fillRect/>
          </a:stretch>
        </p:blipFill>
        <p:spPr>
          <a:xfrm>
            <a:off x="478582" y="3645024"/>
            <a:ext cx="1043305" cy="372110"/>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360854" y="3429000"/>
                <a:ext cx="11485848" cy="1722651"/>
              </a:xfrm>
              <a:prstGeom prst="rect">
                <a:avLst/>
              </a:prstGeom>
            </p:spPr>
            <p:txBody>
              <a:bodyPr wrap="square">
                <a:spAutoFit/>
              </a:bodyPr>
              <a:lstStyle/>
              <a:p>
                <a:pPr algn="just">
                  <a:lnSpc>
                    <a:spcPct val="150000"/>
                  </a:lnSpc>
                  <a:spcAft>
                    <a:spcPts val="0"/>
                  </a:spcAft>
                </a:pPr>
                <a:r>
                  <a:rPr lang="en-US" altLang="zh-CN" sz="2400" smtClean="0">
                    <a:solidFill>
                      <a:srgbClr val="000000"/>
                    </a:solidFill>
                    <a:cs typeface="Times New Roman" panose="02020603050405020304" pitchFamily="18" charset="0"/>
                  </a:rPr>
                  <a:t>                 G</a:t>
                </a:r>
                <a:r>
                  <a:rPr lang="zh-CN" altLang="zh-CN" sz="2400">
                    <a:solidFill>
                      <a:srgbClr val="000000"/>
                    </a:solidFill>
                    <a:ea typeface="楷体" panose="02010609060101010101" pitchFamily="49" charset="-122"/>
                    <a:cs typeface="Times New Roman" panose="02020603050405020304" pitchFamily="18" charset="0"/>
                  </a:rPr>
                  <a:t>的分子式为</a:t>
                </a:r>
                <a:r>
                  <a:rPr lang="en-US" altLang="zh-CN" sz="2400">
                    <a:solidFill>
                      <a:srgbClr val="000000"/>
                    </a:solidFill>
                    <a:cs typeface="Times New Roman" panose="02020603050405020304" pitchFamily="18" charset="0"/>
                  </a:rPr>
                  <a:t>C</a:t>
                </a:r>
                <a:r>
                  <a:rPr lang="en-US" altLang="zh-CN" sz="2400" baseline="-25000">
                    <a:solidFill>
                      <a:srgbClr val="000000"/>
                    </a:solidFill>
                    <a:cs typeface="Times New Roman" panose="02020603050405020304" pitchFamily="18" charset="0"/>
                  </a:rPr>
                  <a:t>19</a:t>
                </a:r>
                <a:r>
                  <a:rPr lang="en-US" altLang="zh-CN" sz="2400">
                    <a:solidFill>
                      <a:srgbClr val="000000"/>
                    </a:solidFill>
                    <a:cs typeface="Times New Roman" panose="02020603050405020304" pitchFamily="18" charset="0"/>
                  </a:rPr>
                  <a:t>H</a:t>
                </a:r>
                <a:r>
                  <a:rPr lang="en-US" altLang="zh-CN" sz="2400" baseline="-25000">
                    <a:solidFill>
                      <a:srgbClr val="000000"/>
                    </a:solidFill>
                    <a:cs typeface="Times New Roman" panose="02020603050405020304" pitchFamily="18" charset="0"/>
                  </a:rPr>
                  <a:t>23</a:t>
                </a:r>
                <a:r>
                  <a:rPr lang="en-US" altLang="zh-CN" sz="2400">
                    <a:solidFill>
                      <a:srgbClr val="000000"/>
                    </a:solidFill>
                    <a:cs typeface="Times New Roman" panose="02020603050405020304" pitchFamily="18" charset="0"/>
                  </a:rPr>
                  <a:t>ON</a:t>
                </a:r>
                <a:r>
                  <a:rPr lang="en-US" altLang="zh-CN" sz="2400" baseline="-25000">
                    <a:solidFill>
                      <a:srgbClr val="000000"/>
                    </a:solidFill>
                    <a:cs typeface="Times New Roman" panose="02020603050405020304" pitchFamily="18" charset="0"/>
                  </a:rPr>
                  <a:t>2</a:t>
                </a:r>
                <a:r>
                  <a:rPr lang="en-US" altLang="zh-CN" sz="2400">
                    <a:solidFill>
                      <a:srgbClr val="000000"/>
                    </a:solidFill>
                    <a:cs typeface="Times New Roman" panose="02020603050405020304" pitchFamily="18" charset="0"/>
                  </a:rPr>
                  <a:t>Cl</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不饱和度为</a:t>
                </a:r>
                <a:r>
                  <a:rPr lang="en-US" altLang="zh-CN" sz="2400">
                    <a:solidFill>
                      <a:srgbClr val="000000"/>
                    </a:solidFill>
                    <a:cs typeface="Times New Roman" panose="02020603050405020304" pitchFamily="18" charset="0"/>
                  </a:rPr>
                  <a:t>9</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其同分异构体在碱性条件下水解生成</a:t>
                </a:r>
                <a:r>
                  <a:rPr lang="en-US" altLang="zh-CN" sz="2400">
                    <a:solidFill>
                      <a:srgbClr val="000000"/>
                    </a:solidFill>
                    <a:cs typeface="Times New Roman" panose="02020603050405020304" pitchFamily="18" charset="0"/>
                  </a:rPr>
                  <a:t>3</a:t>
                </a:r>
                <a:r>
                  <a:rPr lang="zh-CN" altLang="zh-CN" sz="2400">
                    <a:solidFill>
                      <a:srgbClr val="000000"/>
                    </a:solidFill>
                    <a:ea typeface="楷体" panose="02010609060101010101" pitchFamily="49" charset="-122"/>
                    <a:cs typeface="Times New Roman" panose="02020603050405020304" pitchFamily="18" charset="0"/>
                  </a:rPr>
                  <a:t>种产物</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其中一种为</a:t>
                </a:r>
                <a:r>
                  <a:rPr lang="en-US" altLang="zh-CN" sz="2400">
                    <a:solidFill>
                      <a:srgbClr val="000000"/>
                    </a:solidFill>
                    <a:cs typeface="Times New Roman" panose="02020603050405020304" pitchFamily="18" charset="0"/>
                  </a:rPr>
                  <a:t>C</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𝐎</m:t>
                        </m:r>
                      </m:e>
                      <m:sub>
                        <m:r>
                          <a:rPr lang="en-US" altLang="zh-CN" sz="2400" i="1">
                            <a:solidFill>
                              <a:srgbClr val="000000"/>
                            </a:solidFill>
                            <a:latin typeface="Cambria Math" panose="02040503050406030204" pitchFamily="18" charset="0"/>
                            <a:cs typeface="Times New Roman" panose="02020603050405020304" pitchFamily="18" charset="0"/>
                          </a:rPr>
                          <m:t>𝟑</m:t>
                        </m:r>
                      </m:sub>
                      <m:sup>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sup>
                    </m:sSubSup>
                  </m:oMath>
                </a14:m>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另外</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种产物的苯环上均只有</a:t>
                </a:r>
                <a:r>
                  <a:rPr lang="en-US" altLang="zh-CN" sz="2400">
                    <a:solidFill>
                      <a:srgbClr val="000000"/>
                    </a:solidFill>
                    <a:cs typeface="Times New Roman" panose="02020603050405020304" pitchFamily="18" charset="0"/>
                  </a:rPr>
                  <a:t>2</a:t>
                </a:r>
                <a:r>
                  <a:rPr lang="zh-CN" altLang="zh-CN" sz="2400">
                    <a:solidFill>
                      <a:srgbClr val="000000"/>
                    </a:solidFill>
                    <a:ea typeface="楷体" panose="02010609060101010101" pitchFamily="49" charset="-122"/>
                    <a:cs typeface="Times New Roman" panose="02020603050405020304" pitchFamily="18" charset="0"/>
                  </a:rPr>
                  <a:t>个取代基</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且分子中有</a:t>
                </a:r>
                <a:r>
                  <a:rPr lang="en-US" altLang="zh-CN" sz="2400">
                    <a:solidFill>
                      <a:srgbClr val="000000"/>
                    </a:solidFill>
                    <a:cs typeface="Times New Roman" panose="02020603050405020304" pitchFamily="18" charset="0"/>
                  </a:rPr>
                  <a:t>7</a:t>
                </a:r>
                <a:r>
                  <a:rPr lang="zh-CN" altLang="zh-CN" sz="2400">
                    <a:solidFill>
                      <a:srgbClr val="000000"/>
                    </a:solidFill>
                    <a:ea typeface="楷体" panose="02010609060101010101" pitchFamily="49" charset="-122"/>
                    <a:cs typeface="Times New Roman" panose="02020603050405020304" pitchFamily="18" charset="0"/>
                  </a:rPr>
                  <a:t>种不同化学环境的氢原子</a:t>
                </a:r>
                <a:r>
                  <a:rPr lang="zh-CN" altLang="zh-CN" sz="2400">
                    <a:solidFill>
                      <a:srgbClr val="000000"/>
                    </a:solidFill>
                    <a:cs typeface="Times New Roman" panose="02020603050405020304" pitchFamily="18" charset="0"/>
                  </a:rPr>
                  <a:t>，</a:t>
                </a:r>
                <a:r>
                  <a:rPr lang="zh-CN" altLang="zh-CN" sz="2400">
                    <a:solidFill>
                      <a:srgbClr val="000000"/>
                    </a:solidFill>
                    <a:ea typeface="楷体" panose="02010609060101010101" pitchFamily="49" charset="-122"/>
                    <a:cs typeface="Times New Roman" panose="02020603050405020304" pitchFamily="18" charset="0"/>
                  </a:rPr>
                  <a:t>则符合条件的同分异构体的结构简式</a:t>
                </a:r>
                <a:r>
                  <a:rPr lang="zh-CN" altLang="zh-CN" sz="2400" smtClean="0">
                    <a:solidFill>
                      <a:srgbClr val="000000"/>
                    </a:solidFill>
                    <a:ea typeface="楷体" panose="02010609060101010101" pitchFamily="49" charset="-122"/>
                    <a:cs typeface="Times New Roman" panose="02020603050405020304" pitchFamily="18" charset="0"/>
                  </a:rPr>
                  <a:t>为</a:t>
                </a:r>
                <a:endParaRPr lang="zh-CN" altLang="zh-CN" sz="105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60854" y="3429000"/>
                <a:ext cx="11485848" cy="1722651"/>
              </a:xfrm>
              <a:prstGeom prst="rect">
                <a:avLst/>
              </a:prstGeom>
              <a:blipFill rotWithShape="1">
                <a:blip r:embed="rId3"/>
                <a:stretch>
                  <a:fillRect l="-2" r="1" b="31"/>
                </a:stretch>
              </a:blipFill>
            </p:spPr>
            <p:txBody>
              <a:bodyPr/>
              <a:lstStyle/>
              <a:p>
                <a:r>
                  <a:rPr lang="zh-CN" altLang="en-US">
                    <a:noFill/>
                  </a:rPr>
                  <a:t> </a:t>
                </a:r>
              </a:p>
            </p:txBody>
          </p:sp>
        </mc:Fallback>
      </mc:AlternateContent>
      <p:pic>
        <p:nvPicPr>
          <p:cNvPr id="5" name="图片 4"/>
          <p:cNvPicPr>
            <a:picLocks noChangeAspect="1"/>
          </p:cNvPicPr>
          <p:nvPr/>
        </p:nvPicPr>
        <p:blipFill>
          <a:blip r:embed="rId4"/>
          <a:stretch>
            <a:fillRect/>
          </a:stretch>
        </p:blipFill>
        <p:spPr>
          <a:xfrm>
            <a:off x="406574" y="5258789"/>
            <a:ext cx="4264375" cy="12488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334566" y="908720"/>
            <a:ext cx="1056409" cy="467591"/>
          </a:xfrm>
          <a:prstGeom prst="rect">
            <a:avLst/>
          </a:prstGeom>
        </p:spPr>
      </p:pic>
      <p:pic>
        <p:nvPicPr>
          <p:cNvPr id="5" name="图片 4"/>
          <p:cNvPicPr>
            <a:picLocks noChangeAspect="1"/>
          </p:cNvPicPr>
          <p:nvPr/>
        </p:nvPicPr>
        <p:blipFill>
          <a:blip r:embed="rId2"/>
          <a:stretch>
            <a:fillRect/>
          </a:stretch>
        </p:blipFill>
        <p:spPr>
          <a:xfrm>
            <a:off x="694606" y="1865655"/>
            <a:ext cx="5156173" cy="1569971"/>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57282"/>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表示烃基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原料制备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合成路线流程图（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无机试剂及题干中出现的有机溶剂任用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025386" y="824605"/>
            <a:ext cx="865259" cy="709122"/>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3075950" y="661035"/>
            <a:ext cx="1776057" cy="1131994"/>
          </a:xfrm>
          <a:prstGeom prst="rect">
            <a:avLst/>
          </a:prstGeom>
        </p:spPr>
      </p:pic>
      <p:pic>
        <p:nvPicPr>
          <p:cNvPr id="5" name="图片 4"/>
          <p:cNvPicPr>
            <a:picLocks noChangeAspect="1"/>
          </p:cNvPicPr>
          <p:nvPr/>
        </p:nvPicPr>
        <p:blipFill>
          <a:blip r:embed="rId3"/>
          <a:stretch>
            <a:fillRect/>
          </a:stretch>
        </p:blipFill>
        <p:spPr>
          <a:xfrm>
            <a:off x="8471470" y="763392"/>
            <a:ext cx="3199086" cy="790362"/>
          </a:xfrm>
          <a:prstGeom prst="rect">
            <a:avLst/>
          </a:prstGeom>
        </p:spPr>
      </p:pic>
      <p:pic>
        <p:nvPicPr>
          <p:cNvPr id="6" name="图片 5"/>
          <p:cNvPicPr>
            <a:picLocks noChangeAspect="1"/>
          </p:cNvPicPr>
          <p:nvPr/>
        </p:nvPicPr>
        <p:blipFill>
          <a:blip r:embed="rId4"/>
          <a:stretch>
            <a:fillRect/>
          </a:stretch>
        </p:blipFill>
        <p:spPr>
          <a:xfrm>
            <a:off x="2144417" y="1948402"/>
            <a:ext cx="2941585" cy="657635"/>
          </a:xfrm>
          <a:prstGeom prst="rect">
            <a:avLst/>
          </a:prstGeom>
        </p:spPr>
      </p:pic>
      <p:pic>
        <p:nvPicPr>
          <p:cNvPr id="7" name="24解析.eps" descr="id:2147494175;FounderCES"/>
          <p:cNvPicPr/>
          <p:nvPr/>
        </p:nvPicPr>
        <p:blipFill>
          <a:blip r:embed="rId5"/>
          <a:stretch>
            <a:fillRect/>
          </a:stretch>
        </p:blipFill>
        <p:spPr>
          <a:xfrm>
            <a:off x="415200" y="3306106"/>
            <a:ext cx="1043305" cy="372110"/>
          </a:xfrm>
          <a:prstGeom prst="rect">
            <a:avLst/>
          </a:prstGeom>
        </p:spPr>
      </p:pic>
      <p:sp>
        <p:nvSpPr>
          <p:cNvPr id="9" name="矩形 8"/>
          <p:cNvSpPr/>
          <p:nvPr/>
        </p:nvSpPr>
        <p:spPr>
          <a:xfrm>
            <a:off x="360854" y="3044996"/>
            <a:ext cx="11422984" cy="3785652"/>
          </a:xfrm>
          <a:prstGeom prst="rect">
            <a:avLst/>
          </a:prstGeom>
        </p:spPr>
        <p:txBody>
          <a:bodyPr wrap="square">
            <a:spAutoFit/>
          </a:bodyPr>
          <a:lstStyle/>
          <a:p>
            <a:pPr>
              <a:lnSpc>
                <a:spcPct val="200000"/>
              </a:lnSpc>
            </a:pP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铜作催化剂条件下与氧气共热发生催化氧化反应生成</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endParaRPr lang="en-US" altLang="zh-CN" sz="2400" smtClean="0">
              <a:solidFill>
                <a:srgbClr val="000000"/>
              </a:solidFill>
              <a:cs typeface="Times New Roman" panose="02020603050405020304" pitchFamily="18" charset="0"/>
            </a:endParaRPr>
          </a:p>
          <a:p>
            <a:pPr>
              <a:lnSpc>
                <a:spcPct val="200000"/>
              </a:lnSpc>
            </a:pPr>
            <a:r>
              <a:rPr lang="en-US" altLang="zh-CN" sz="2400">
                <a:solidFill>
                  <a:srgbClr val="000000"/>
                </a:solidFill>
                <a:ea typeface="楷体" panose="02010609060101010101" pitchFamily="49" charset="-122"/>
                <a:cs typeface="Times New Roman" panose="02020603050405020304" pitchFamily="18" charset="0"/>
              </a:rPr>
              <a:t> </a:t>
            </a: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zh-CN" altLang="zh-CN" sz="2400">
                <a:solidFill>
                  <a:srgbClr val="000000"/>
                </a:solidFill>
                <a:ea typeface="楷体" panose="02010609060101010101" pitchFamily="49" charset="-122"/>
                <a:cs typeface="Times New Roman" panose="02020603050405020304" pitchFamily="18" charset="0"/>
              </a:rPr>
              <a:t>氨气和甲酸共热反应生成</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endParaRPr lang="en-US" altLang="zh-CN" sz="2400" smtClean="0">
              <a:solidFill>
                <a:srgbClr val="000000"/>
              </a:solidFill>
              <a:cs typeface="Times New Roman" panose="02020603050405020304" pitchFamily="18" charset="0"/>
            </a:endParaRPr>
          </a:p>
          <a:p>
            <a:pPr>
              <a:lnSpc>
                <a:spcPct val="200000"/>
              </a:lnSpc>
            </a:pPr>
            <a:r>
              <a:rPr lang="en-US" altLang="zh-CN" sz="2400" smtClean="0">
                <a:solidFill>
                  <a:srgbClr val="000000"/>
                </a:solidFill>
                <a:ea typeface="楷体" panose="02010609060101010101" pitchFamily="49" charset="-122"/>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发生</a:t>
            </a:r>
            <a:r>
              <a:rPr lang="zh-CN" altLang="zh-CN" sz="2400">
                <a:solidFill>
                  <a:srgbClr val="000000"/>
                </a:solidFill>
                <a:ea typeface="楷体" panose="02010609060101010101" pitchFamily="49" charset="-122"/>
                <a:cs typeface="Times New Roman" panose="02020603050405020304" pitchFamily="18" charset="0"/>
              </a:rPr>
              <a:t>环加成反应生成</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endParaRPr lang="en-US" altLang="zh-CN" sz="2400" smtClean="0">
              <a:solidFill>
                <a:srgbClr val="000000"/>
              </a:solidFill>
              <a:cs typeface="Times New Roman" panose="02020603050405020304" pitchFamily="18" charset="0"/>
            </a:endParaRPr>
          </a:p>
          <a:p>
            <a:pPr>
              <a:lnSpc>
                <a:spcPct val="200000"/>
              </a:lnSpc>
            </a:pPr>
            <a:r>
              <a:rPr lang="zh-CN" altLang="zh-CN" sz="2400" smtClean="0">
                <a:solidFill>
                  <a:srgbClr val="000000"/>
                </a:solidFill>
                <a:ea typeface="楷体" panose="02010609060101010101" pitchFamily="49" charset="-122"/>
                <a:cs typeface="Times New Roman" panose="02020603050405020304" pitchFamily="18" charset="0"/>
              </a:rPr>
              <a:t>与</a:t>
            </a:r>
            <a:r>
              <a:rPr lang="en-US" altLang="zh-CN" sz="2400">
                <a:solidFill>
                  <a:srgbClr val="000000"/>
                </a:solidFill>
                <a:cs typeface="Times New Roman" panose="02020603050405020304" pitchFamily="18" charset="0"/>
              </a:rPr>
              <a:t>HBr</a:t>
            </a:r>
            <a:r>
              <a:rPr lang="zh-CN" altLang="zh-CN" sz="2400">
                <a:solidFill>
                  <a:srgbClr val="000000"/>
                </a:solidFill>
                <a:ea typeface="楷体" panose="02010609060101010101" pitchFamily="49" charset="-122"/>
                <a:cs typeface="Times New Roman" panose="02020603050405020304" pitchFamily="18" charset="0"/>
              </a:rPr>
              <a:t>共热发生取代反应生成</a:t>
            </a:r>
            <a:r>
              <a:rPr lang="zh-CN" altLang="zh-CN" sz="2400">
                <a:solidFill>
                  <a:srgbClr val="000000"/>
                </a:solidFill>
                <a:cs typeface="Times New Roman" panose="02020603050405020304" pitchFamily="18" charset="0"/>
              </a:rPr>
              <a:t> </a:t>
            </a:r>
            <a:r>
              <a:rPr lang="en-US"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在</a:t>
            </a:r>
            <a:r>
              <a:rPr lang="zh-CN" altLang="zh-CN" sz="2400">
                <a:solidFill>
                  <a:srgbClr val="000000"/>
                </a:solidFill>
                <a:ea typeface="楷体" panose="02010609060101010101" pitchFamily="49" charset="-122"/>
                <a:cs typeface="Times New Roman" panose="02020603050405020304" pitchFamily="18" charset="0"/>
              </a:rPr>
              <a:t>碳酸钾作用下与</a:t>
            </a:r>
            <a:r>
              <a:rPr lang="en-US"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发生取代反应生成目标产物。</a:t>
            </a:r>
            <a:endParaRPr lang="zh-CN" altLang="en-US"/>
          </a:p>
        </p:txBody>
      </p:sp>
      <p:pic>
        <p:nvPicPr>
          <p:cNvPr id="10" name="图片 9"/>
          <p:cNvPicPr>
            <a:picLocks noChangeAspect="1"/>
          </p:cNvPicPr>
          <p:nvPr/>
        </p:nvPicPr>
        <p:blipFill>
          <a:blip r:embed="rId6"/>
          <a:stretch>
            <a:fillRect/>
          </a:stretch>
        </p:blipFill>
        <p:spPr>
          <a:xfrm>
            <a:off x="1593206" y="3259496"/>
            <a:ext cx="2111543" cy="542550"/>
          </a:xfrm>
          <a:prstGeom prst="rect">
            <a:avLst/>
          </a:prstGeom>
        </p:spPr>
      </p:pic>
      <p:pic>
        <p:nvPicPr>
          <p:cNvPr id="11" name="图片 10"/>
          <p:cNvPicPr>
            <a:picLocks noChangeAspect="1"/>
          </p:cNvPicPr>
          <p:nvPr/>
        </p:nvPicPr>
        <p:blipFill>
          <a:blip r:embed="rId7"/>
          <a:stretch>
            <a:fillRect/>
          </a:stretch>
        </p:blipFill>
        <p:spPr>
          <a:xfrm>
            <a:off x="360854" y="3994956"/>
            <a:ext cx="1997251" cy="565995"/>
          </a:xfrm>
          <a:prstGeom prst="rect">
            <a:avLst/>
          </a:prstGeom>
        </p:spPr>
      </p:pic>
      <p:pic>
        <p:nvPicPr>
          <p:cNvPr id="12" name="图片 11"/>
          <p:cNvPicPr>
            <a:picLocks noChangeAspect="1"/>
          </p:cNvPicPr>
          <p:nvPr/>
        </p:nvPicPr>
        <p:blipFill>
          <a:blip r:embed="rId8"/>
          <a:stretch>
            <a:fillRect/>
          </a:stretch>
        </p:blipFill>
        <p:spPr>
          <a:xfrm>
            <a:off x="2458016" y="3945895"/>
            <a:ext cx="2053850" cy="622595"/>
          </a:xfrm>
          <a:prstGeom prst="rect">
            <a:avLst/>
          </a:prstGeom>
        </p:spPr>
      </p:pic>
      <p:pic>
        <p:nvPicPr>
          <p:cNvPr id="14" name="图片 13"/>
          <p:cNvPicPr>
            <a:picLocks noChangeAspect="1"/>
          </p:cNvPicPr>
          <p:nvPr/>
        </p:nvPicPr>
        <p:blipFill>
          <a:blip r:embed="rId9"/>
          <a:stretch>
            <a:fillRect/>
          </a:stretch>
        </p:blipFill>
        <p:spPr>
          <a:xfrm>
            <a:off x="8531205" y="3930873"/>
            <a:ext cx="2662134" cy="694159"/>
          </a:xfrm>
          <a:prstGeom prst="rect">
            <a:avLst/>
          </a:prstGeom>
        </p:spPr>
      </p:pic>
      <p:pic>
        <p:nvPicPr>
          <p:cNvPr id="15" name="图片 14"/>
          <p:cNvPicPr>
            <a:picLocks noChangeAspect="1"/>
          </p:cNvPicPr>
          <p:nvPr/>
        </p:nvPicPr>
        <p:blipFill>
          <a:blip r:embed="rId10"/>
          <a:stretch>
            <a:fillRect/>
          </a:stretch>
        </p:blipFill>
        <p:spPr>
          <a:xfrm>
            <a:off x="356921" y="4703547"/>
            <a:ext cx="2185916" cy="526962"/>
          </a:xfrm>
          <a:prstGeom prst="rect">
            <a:avLst/>
          </a:prstGeom>
        </p:spPr>
      </p:pic>
      <p:pic>
        <p:nvPicPr>
          <p:cNvPr id="16" name="图片 15"/>
          <p:cNvPicPr>
            <a:picLocks noChangeAspect="1"/>
          </p:cNvPicPr>
          <p:nvPr/>
        </p:nvPicPr>
        <p:blipFill>
          <a:blip r:embed="rId11"/>
          <a:stretch>
            <a:fillRect/>
          </a:stretch>
        </p:blipFill>
        <p:spPr>
          <a:xfrm>
            <a:off x="3075950" y="4623408"/>
            <a:ext cx="565995" cy="618042"/>
          </a:xfrm>
          <a:prstGeom prst="rect">
            <a:avLst/>
          </a:prstGeom>
        </p:spPr>
      </p:pic>
      <p:pic>
        <p:nvPicPr>
          <p:cNvPr id="17" name="图片 16"/>
          <p:cNvPicPr>
            <a:picLocks noChangeAspect="1"/>
          </p:cNvPicPr>
          <p:nvPr/>
        </p:nvPicPr>
        <p:blipFill>
          <a:blip r:embed="rId12"/>
          <a:stretch>
            <a:fillRect/>
          </a:stretch>
        </p:blipFill>
        <p:spPr>
          <a:xfrm>
            <a:off x="6541577" y="4505422"/>
            <a:ext cx="2501739" cy="751114"/>
          </a:xfrm>
          <a:prstGeom prst="rect">
            <a:avLst/>
          </a:prstGeom>
        </p:spPr>
      </p:pic>
      <p:pic>
        <p:nvPicPr>
          <p:cNvPr id="18" name="图片 17"/>
          <p:cNvPicPr>
            <a:picLocks noChangeAspect="1"/>
          </p:cNvPicPr>
          <p:nvPr/>
        </p:nvPicPr>
        <p:blipFill>
          <a:blip r:embed="rId13">
            <a:clrChange>
              <a:clrFrom>
                <a:srgbClr val="FFFFFF"/>
              </a:clrFrom>
              <a:clrTo>
                <a:srgbClr val="FFFFFF">
                  <a:alpha val="0"/>
                </a:srgbClr>
              </a:clrTo>
            </a:clrChange>
          </a:blip>
          <a:stretch>
            <a:fillRect/>
          </a:stretch>
        </p:blipFill>
        <p:spPr>
          <a:xfrm>
            <a:off x="9327882" y="4496252"/>
            <a:ext cx="2288824" cy="745198"/>
          </a:xfrm>
          <a:prstGeom prst="rect">
            <a:avLst/>
          </a:prstGeom>
        </p:spPr>
      </p:pic>
      <p:pic>
        <p:nvPicPr>
          <p:cNvPr id="19" name="图片 18"/>
          <p:cNvPicPr>
            <a:picLocks noChangeAspect="1"/>
          </p:cNvPicPr>
          <p:nvPr/>
        </p:nvPicPr>
        <p:blipFill>
          <a:blip r:embed="rId14"/>
          <a:stretch>
            <a:fillRect/>
          </a:stretch>
        </p:blipFill>
        <p:spPr>
          <a:xfrm>
            <a:off x="4511866" y="5387285"/>
            <a:ext cx="2977134" cy="504941"/>
          </a:xfrm>
          <a:prstGeom prst="rect">
            <a:avLst/>
          </a:prstGeom>
        </p:spPr>
      </p:pic>
      <p:pic>
        <p:nvPicPr>
          <p:cNvPr id="20" name="图片 19"/>
          <p:cNvPicPr>
            <a:picLocks noChangeAspect="1"/>
          </p:cNvPicPr>
          <p:nvPr/>
        </p:nvPicPr>
        <p:blipFill>
          <a:blip r:embed="rId15"/>
          <a:stretch>
            <a:fillRect/>
          </a:stretch>
        </p:blipFill>
        <p:spPr>
          <a:xfrm>
            <a:off x="10013277" y="5487913"/>
            <a:ext cx="1833425" cy="4677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06574" y="1412776"/>
            <a:ext cx="6714233" cy="3816424"/>
          </a:xfrm>
          <a:prstGeom prst="rect">
            <a:avLst/>
          </a:prstGeom>
        </p:spPr>
      </p:pic>
      <p:pic>
        <p:nvPicPr>
          <p:cNvPr id="5" name="图片 4"/>
          <p:cNvPicPr>
            <a:picLocks noChangeAspect="1"/>
          </p:cNvPicPr>
          <p:nvPr/>
        </p:nvPicPr>
        <p:blipFill>
          <a:blip r:embed="rId2"/>
          <a:stretch>
            <a:fillRect/>
          </a:stretch>
        </p:blipFill>
        <p:spPr>
          <a:xfrm>
            <a:off x="334566" y="908720"/>
            <a:ext cx="1056409" cy="467591"/>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有机反应类型的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提分绝招A.eps" descr="id:2147494280;FounderCES"/>
          <p:cNvPicPr/>
          <p:nvPr/>
        </p:nvPicPr>
        <p:blipFill>
          <a:blip r:embed="rId1"/>
          <a:stretch>
            <a:fillRect/>
          </a:stretch>
        </p:blipFill>
        <p:spPr>
          <a:xfrm>
            <a:off x="478582" y="805644"/>
            <a:ext cx="2008505" cy="457200"/>
          </a:xfrm>
          <a:prstGeom prst="rect">
            <a:avLst/>
          </a:prstGeom>
        </p:spPr>
      </p:pic>
      <p:graphicFrame>
        <p:nvGraphicFramePr>
          <p:cNvPr id="2" name="表格 1"/>
          <p:cNvGraphicFramePr>
            <a:graphicFrameLocks noGrp="1"/>
          </p:cNvGraphicFramePr>
          <p:nvPr/>
        </p:nvGraphicFramePr>
        <p:xfrm>
          <a:off x="618171" y="1367735"/>
          <a:ext cx="10971213" cy="2743200"/>
        </p:xfrm>
        <a:graphic>
          <a:graphicData uri="http://schemas.openxmlformats.org/drawingml/2006/table">
            <a:tbl>
              <a:tblPr firstRow="1" firstCol="1" bandRow="1"/>
              <a:tblGrid>
                <a:gridCol w="2020651"/>
                <a:gridCol w="895056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取代反应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有上有下</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反应中一般有副产物生成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卤代、水解、硝化、酯化均属于取代反应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加成反应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只上不下</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反应物中一般含碳碳双键、碳碳三键、苯环等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消去反应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只下不上</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反应物一般是醇或卤代烃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增加氧原子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减少氢原子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碳链缩短</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碳链的缩短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氧化反应可以使烃分子链缩短。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烯烃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867572" y="2435042"/>
            <a:ext cx="7664902" cy="1596855"/>
          </a:xfrm>
          <a:prstGeom prst="rect">
            <a:avLst/>
          </a:prstGeom>
        </p:spPr>
      </p:pic>
      <p:sp>
        <p:nvSpPr>
          <p:cNvPr id="3" name="矩形 2"/>
          <p:cNvSpPr/>
          <p:nvPr/>
        </p:nvSpPr>
        <p:spPr>
          <a:xfrm>
            <a:off x="303837" y="4294837"/>
            <a:ext cx="157607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）炔烃</a:t>
            </a:r>
            <a:endParaRPr lang="zh-CN" altLang="zh-CN" sz="1050">
              <a:solidFill>
                <a:srgbClr val="000000"/>
              </a:solidFill>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490641" y="5306820"/>
            <a:ext cx="4074936" cy="82799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308324"/>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官能团推测陌生有机物的性质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高考中利用官能团推测陌生有机物性质的核心是通过分析未知有机物中的官能团类型及其组合，结合典型反应规律推断其化学特性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官能团及其</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4551" y="809618"/>
            <a:ext cx="1290992" cy="456570"/>
          </a:xfrm>
          <a:prstGeom prst="rect">
            <a:avLst/>
          </a:prstGeom>
        </p:spPr>
      </p:pic>
      <p:pic>
        <p:nvPicPr>
          <p:cNvPr id="4" name="图片 3"/>
          <p:cNvPicPr>
            <a:picLocks noChangeAspect="1"/>
          </p:cNvPicPr>
          <p:nvPr/>
        </p:nvPicPr>
        <p:blipFill>
          <a:blip r:embed="rId2"/>
          <a:stretch>
            <a:fillRect/>
          </a:stretch>
        </p:blipFill>
        <p:spPr>
          <a:xfrm>
            <a:off x="4367014" y="2492896"/>
            <a:ext cx="3338553" cy="3971513"/>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多官能团有机化合物的定量反应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水溶液反应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卤代烃：</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卤素原子消耗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与苯环直接相连的卤素原子水解最多消耗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酯基消耗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酚酯或碳酸酯反应最多消耗</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羧酸：</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羧基消耗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酚羟基消耗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碳碳三键最多消耗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苯环一般消耗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醛或酮中的碳氧双键：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碳氧双键消耗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）与溴水或溴的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碳碳双键消耗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碳碳三键最多消耗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酚：苯环上酚羟基的邻、对位的氢原子均可被取代。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醛：含醛基的物质能被溴水氧化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酚：酚与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反应只生成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酚羟基消耗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可消耗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 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羧基：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20688"/>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广东深圳统考模拟预测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）维生素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抗坏血酸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，广泛存在于水果、蔬菜中，结构简式如图所示。下列关于维生素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的说法正确的是（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与足量的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可生成</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宋体" panose="02010600030101010101" pitchFamily="2" charset="-122"/>
                <a:cs typeface="Times New Roman" panose="02020603050405020304" pitchFamily="18" charset="0"/>
              </a:rPr>
              <a:t>4.8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为同分异构体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可用酸性高锰酸钾溶液检验其中的碳碳</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60854" y="787413"/>
            <a:ext cx="1259505" cy="409339"/>
          </a:xfrm>
          <a:prstGeom prst="rect">
            <a:avLst/>
          </a:prstGeom>
        </p:spPr>
      </p:pic>
      <p:pic>
        <p:nvPicPr>
          <p:cNvPr id="4" name="图片 3"/>
          <p:cNvPicPr>
            <a:picLocks noChangeAspect="1"/>
          </p:cNvPicPr>
          <p:nvPr/>
        </p:nvPicPr>
        <p:blipFill>
          <a:blip r:embed="rId2"/>
          <a:stretch>
            <a:fillRect/>
          </a:stretch>
        </p:blipFill>
        <p:spPr>
          <a:xfrm>
            <a:off x="7967414" y="2708920"/>
            <a:ext cx="3122738" cy="1535345"/>
          </a:xfrm>
          <a:prstGeom prst="rect">
            <a:avLst/>
          </a:prstGeom>
        </p:spPr>
      </p:pic>
      <p:pic>
        <p:nvPicPr>
          <p:cNvPr id="5" name="图片 4"/>
          <p:cNvPicPr>
            <a:picLocks noChangeAspect="1"/>
          </p:cNvPicPr>
          <p:nvPr/>
        </p:nvPicPr>
        <p:blipFill>
          <a:blip r:embed="rId3"/>
          <a:stretch>
            <a:fillRect/>
          </a:stretch>
        </p:blipFill>
        <p:spPr>
          <a:xfrm>
            <a:off x="1198662" y="2996952"/>
            <a:ext cx="2306567" cy="1301141"/>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的结构简式可知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未说明气体所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无法计算氢气的体积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故二者互为同分异构体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由结构简式可知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的分子中含有的羟基和碳碳双键都能与酸性高锰酸钾溶液发生氧化反应使溶液褪色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则不能用酸性高锰酸钾溶液检验其中的碳碳双键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330;FounderCES"/>
          <p:cNvPicPr/>
          <p:nvPr/>
        </p:nvPicPr>
        <p:blipFill>
          <a:blip r:embed="rId1"/>
          <a:stretch>
            <a:fillRect/>
          </a:stretch>
        </p:blipFill>
        <p:spPr>
          <a:xfrm>
            <a:off x="478582" y="979453"/>
            <a:ext cx="1013460" cy="361315"/>
          </a:xfrm>
          <a:prstGeom prst="rect">
            <a:avLst/>
          </a:prstGeom>
        </p:spPr>
      </p:pic>
      <p:pic>
        <p:nvPicPr>
          <p:cNvPr id="4" name="24答案.eps" descr="id:2147494351;FounderCES"/>
          <p:cNvPicPr/>
          <p:nvPr/>
        </p:nvPicPr>
        <p:blipFill>
          <a:blip r:embed="rId2"/>
          <a:stretch>
            <a:fillRect/>
          </a:stretch>
        </p:blipFill>
        <p:spPr>
          <a:xfrm>
            <a:off x="478582" y="4806440"/>
            <a:ext cx="953770" cy="339725"/>
          </a:xfrm>
          <a:prstGeom prst="rect">
            <a:avLst/>
          </a:prstGeom>
        </p:spPr>
      </p:pic>
      <p:pic>
        <p:nvPicPr>
          <p:cNvPr id="5" name="图片 4"/>
          <p:cNvPicPr>
            <a:picLocks noChangeAspect="1"/>
          </p:cNvPicPr>
          <p:nvPr/>
        </p:nvPicPr>
        <p:blipFill>
          <a:blip r:embed="rId3"/>
          <a:stretch>
            <a:fillRect/>
          </a:stretch>
        </p:blipFill>
        <p:spPr>
          <a:xfrm>
            <a:off x="5375126" y="1577766"/>
            <a:ext cx="2390196" cy="1166473"/>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8039422" y="1585041"/>
            <a:ext cx="2010854" cy="1159198"/>
          </a:xfrm>
          <a:prstGeom prst="rect">
            <a:avLst/>
          </a:prstGeom>
        </p:spPr>
      </p:pic>
      <p:sp>
        <p:nvSpPr>
          <p:cNvPr id="7" name="矩形 6"/>
          <p:cNvSpPr/>
          <p:nvPr/>
        </p:nvSpPr>
        <p:spPr>
          <a:xfrm>
            <a:off x="1600865" y="4653136"/>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5119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确定</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多官能团有机化合物性质的三</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步骤</a:t>
            </a: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4" name="提分绝招A.eps" descr="id:2147494358;FounderCES"/>
          <p:cNvPicPr/>
          <p:nvPr/>
        </p:nvPicPr>
        <p:blipFill>
          <a:blip r:embed="rId1"/>
          <a:stretch>
            <a:fillRect/>
          </a:stretch>
        </p:blipFill>
        <p:spPr>
          <a:xfrm>
            <a:off x="478582" y="916802"/>
            <a:ext cx="1681480" cy="382270"/>
          </a:xfrm>
          <a:prstGeom prst="rect">
            <a:avLst/>
          </a:prstGeom>
        </p:spPr>
      </p:pic>
      <p:pic>
        <p:nvPicPr>
          <p:cNvPr id="6" name="图片 5"/>
          <p:cNvPicPr>
            <a:picLocks noChangeAspect="1"/>
          </p:cNvPicPr>
          <p:nvPr/>
        </p:nvPicPr>
        <p:blipFill>
          <a:blip r:embed="rId2"/>
          <a:stretch>
            <a:fillRect/>
          </a:stretch>
        </p:blipFill>
        <p:spPr>
          <a:xfrm>
            <a:off x="1990750" y="1560117"/>
            <a:ext cx="7315200" cy="327660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480695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山东改编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）以异丁醛（</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）为原料制备化合物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的合成路线如下，下列说法错误的是（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系统命名为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甲基丙醛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原子利用率为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是甲醛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溶液可鉴别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过程中有</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C</a:t>
                </a:r>
                <a:r>
                  <a:rPr lang="en-US"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5</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OH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20688"/>
                <a:ext cx="11485848" cy="4806950"/>
              </a:xfrm>
              <a:blipFill rotWithShape="1">
                <a:blip r:embed="rId1"/>
                <a:stretch>
                  <a:fillRect l="-2" t="-6" r="1" b="6"/>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60854" y="741078"/>
            <a:ext cx="1428750" cy="502227"/>
          </a:xfrm>
          <a:prstGeom prst="rect">
            <a:avLst/>
          </a:prstGeom>
        </p:spPr>
      </p:pic>
      <p:pic>
        <p:nvPicPr>
          <p:cNvPr id="5" name="ca19a.jpg" descr="id:2147494379;FounderCES"/>
          <p:cNvPicPr/>
          <p:nvPr/>
        </p:nvPicPr>
        <p:blipFill>
          <a:blip r:embed="rId3"/>
          <a:stretch>
            <a:fillRect/>
          </a:stretch>
        </p:blipFill>
        <p:spPr>
          <a:xfrm>
            <a:off x="5879182" y="1772816"/>
            <a:ext cx="5645785" cy="260096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6067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图示可知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为甲醛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先发生加成反应后发生消去反应得到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先在碱性条件下发生取代反应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再酸化得到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属于醛类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醛基中的碳原子为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系统命名为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甲基丙醛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原子利用率为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HCHO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中的醛基和羟基均能使酸性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中有碳碳双键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也能使酸性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不能用酸性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溶液鉴别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发生取代反应和脱羧反应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60670"/>
              </a:xfrm>
              <a:blipFill rotWithShape="1">
                <a:blip r:embed="rId1"/>
                <a:stretch>
                  <a:fillRect l="-2" t="-12" r="1" b="12"/>
                </a:stretch>
              </a:blipFill>
            </p:spPr>
            <p:txBody>
              <a:bodyPr/>
              <a:lstStyle/>
              <a:p>
                <a:r>
                  <a:rPr lang="zh-CN" altLang="en-US">
                    <a:noFill/>
                  </a:rPr>
                  <a:t> </a:t>
                </a:r>
              </a:p>
            </p:txBody>
          </p:sp>
        </mc:Fallback>
      </mc:AlternateContent>
      <p:pic>
        <p:nvPicPr>
          <p:cNvPr id="3" name="24解析.eps" descr="id:2147494386;FounderCES"/>
          <p:cNvPicPr/>
          <p:nvPr/>
        </p:nvPicPr>
        <p:blipFill>
          <a:blip r:embed="rId2"/>
          <a:stretch>
            <a:fillRect/>
          </a:stretch>
        </p:blipFill>
        <p:spPr>
          <a:xfrm>
            <a:off x="478582" y="908720"/>
            <a:ext cx="1073150" cy="382270"/>
          </a:xfrm>
          <a:prstGeom prst="rect">
            <a:avLst/>
          </a:prstGeom>
        </p:spPr>
      </p:pic>
      <p:pic>
        <p:nvPicPr>
          <p:cNvPr id="5" name="24答案.eps" descr="id:2147494393;FounderCES"/>
          <p:cNvPicPr/>
          <p:nvPr/>
        </p:nvPicPr>
        <p:blipFill>
          <a:blip r:embed="rId3"/>
          <a:stretch>
            <a:fillRect/>
          </a:stretch>
        </p:blipFill>
        <p:spPr>
          <a:xfrm>
            <a:off x="406574" y="5975268"/>
            <a:ext cx="923925" cy="329565"/>
          </a:xfrm>
          <a:prstGeom prst="rect">
            <a:avLst/>
          </a:prstGeom>
        </p:spPr>
      </p:pic>
      <p:sp>
        <p:nvSpPr>
          <p:cNvPr id="6" name="矩形 5"/>
          <p:cNvSpPr/>
          <p:nvPr/>
        </p:nvSpPr>
        <p:spPr>
          <a:xfrm>
            <a:off x="1597628" y="5816884"/>
            <a:ext cx="403225" cy="645160"/>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C</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山东东营高二期末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）光甘草定具有抗炎、抗动脉粥样硬化等活性，合成其中间体（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）的一种路线如下：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能够与产物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促进反应进行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最多消耗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在浓硫酸、加热条件下可发生消去反应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最多可与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mol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4400;FounderCES"/>
          <p:cNvPicPr/>
          <p:nvPr/>
        </p:nvPicPr>
        <p:blipFill>
          <a:blip r:embed="rId1"/>
          <a:stretch>
            <a:fillRect/>
          </a:stretch>
        </p:blipFill>
        <p:spPr>
          <a:xfrm>
            <a:off x="478582" y="908720"/>
            <a:ext cx="1089025" cy="350520"/>
          </a:xfrm>
          <a:prstGeom prst="rect">
            <a:avLst/>
          </a:prstGeom>
        </p:spPr>
      </p:pic>
      <p:pic>
        <p:nvPicPr>
          <p:cNvPr id="5" name="图片 4"/>
          <p:cNvPicPr>
            <a:picLocks noChangeAspect="1"/>
          </p:cNvPicPr>
          <p:nvPr/>
        </p:nvPicPr>
        <p:blipFill>
          <a:blip r:embed="rId2"/>
          <a:stretch>
            <a:fillRect/>
          </a:stretch>
        </p:blipFill>
        <p:spPr>
          <a:xfrm>
            <a:off x="975240" y="2499607"/>
            <a:ext cx="5612665" cy="1574380"/>
          </a:xfrm>
          <a:prstGeom prst="rect">
            <a:avLst/>
          </a:prstGeom>
        </p:spPr>
      </p:pic>
      <p:pic>
        <p:nvPicPr>
          <p:cNvPr id="6" name="图片 5"/>
          <p:cNvPicPr>
            <a:picLocks noChangeAspect="1"/>
          </p:cNvPicPr>
          <p:nvPr/>
        </p:nvPicPr>
        <p:blipFill>
          <a:blip r:embed="rId3"/>
          <a:stretch>
            <a:fillRect/>
          </a:stretch>
        </p:blipFill>
        <p:spPr>
          <a:xfrm>
            <a:off x="6587905" y="2475991"/>
            <a:ext cx="3258967" cy="162161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338169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芳香烃</a:t>
            </a: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与苯环相连的碳原子上至少连有一个氢原子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才能被酸性高锰酸钾溶液氧化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057933" y="1700808"/>
            <a:ext cx="5268568" cy="1478189"/>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路线图可知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能够与产物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促进反应进行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含酚羟基和酚酯基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最多消耗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mol 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原子相连的碳原子的邻位碳原子上有氢原子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能在氢氧化钠的醇溶液、</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加热条件下发生消去反应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苯环、碳碳双键、碳碳三键能与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酯基不能与</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K</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最多可与</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mol H</a:t>
            </a:r>
            <a:r>
              <a:rPr lang="en-US" altLang="zh-CN" b="1" spc="-10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407;FounderCES"/>
          <p:cNvPicPr/>
          <p:nvPr/>
        </p:nvPicPr>
        <p:blipFill>
          <a:blip r:embed="rId1"/>
          <a:stretch>
            <a:fillRect/>
          </a:stretch>
        </p:blipFill>
        <p:spPr>
          <a:xfrm>
            <a:off x="478582" y="908720"/>
            <a:ext cx="1073150" cy="382270"/>
          </a:xfrm>
          <a:prstGeom prst="rect">
            <a:avLst/>
          </a:prstGeom>
        </p:spPr>
      </p:pic>
      <p:pic>
        <p:nvPicPr>
          <p:cNvPr id="4" name="24答案.eps" descr="id:2147494414;FounderCES"/>
          <p:cNvPicPr/>
          <p:nvPr/>
        </p:nvPicPr>
        <p:blipFill>
          <a:blip r:embed="rId2"/>
          <a:stretch>
            <a:fillRect/>
          </a:stretch>
        </p:blipFill>
        <p:spPr>
          <a:xfrm>
            <a:off x="397948" y="3700959"/>
            <a:ext cx="1043305" cy="372110"/>
          </a:xfrm>
          <a:prstGeom prst="rect">
            <a:avLst/>
          </a:prstGeom>
        </p:spPr>
      </p:pic>
      <p:sp>
        <p:nvSpPr>
          <p:cNvPr id="5" name="矩形 4"/>
          <p:cNvSpPr/>
          <p:nvPr/>
        </p:nvSpPr>
        <p:spPr>
          <a:xfrm>
            <a:off x="1573631" y="3546596"/>
            <a:ext cx="407484" cy="646331"/>
          </a:xfrm>
          <a:prstGeom prst="rect">
            <a:avLst/>
          </a:prstGeom>
        </p:spPr>
        <p:txBody>
          <a:bodyPr wrap="none">
            <a:spAutoFit/>
          </a:bodyPr>
          <a:lstStyle/>
          <a:p>
            <a:pPr algn="just">
              <a:lnSpc>
                <a:spcPct val="150000"/>
              </a:lnSpc>
              <a:spcAft>
                <a:spcPts val="0"/>
              </a:spcAft>
            </a:pPr>
            <a:r>
              <a:rPr lang="en-US" altLang="zh-CN" sz="2400">
                <a:solidFill>
                  <a:srgbClr val="000000"/>
                </a:solidFill>
                <a:cs typeface="Times New Roman" panose="02020603050405020304" pitchFamily="18" charset="0"/>
              </a:rPr>
              <a:t>A</a:t>
            </a:r>
            <a:endParaRPr lang="zh-CN" altLang="zh-CN" sz="105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碳链的成环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）共轭二烯烃（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含有两个碳碳双键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且两个双键被一个单键隔开的烯烃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3214886" y="1969639"/>
            <a:ext cx="5360049" cy="1152160"/>
          </a:xfrm>
          <a:prstGeom prst="rect">
            <a:avLst/>
          </a:prstGeom>
        </p:spPr>
      </p:pic>
      <p:sp>
        <p:nvSpPr>
          <p:cNvPr id="3" name="矩形 2"/>
          <p:cNvSpPr/>
          <p:nvPr/>
        </p:nvSpPr>
        <p:spPr>
          <a:xfrm>
            <a:off x="342670" y="3212976"/>
            <a:ext cx="157607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2</a:t>
            </a:r>
            <a:r>
              <a:rPr lang="zh-CN" altLang="zh-CN" sz="2400">
                <a:solidFill>
                  <a:srgbClr val="000000"/>
                </a:solidFill>
                <a:cs typeface="Times New Roman" panose="02020603050405020304" pitchFamily="18" charset="0"/>
              </a:rPr>
              <a:t>）环</a:t>
            </a:r>
            <a:r>
              <a:rPr lang="zh-CN" altLang="zh-CN" sz="2400" smtClean="0">
                <a:solidFill>
                  <a:srgbClr val="000000"/>
                </a:solidFill>
                <a:cs typeface="Times New Roman" panose="02020603050405020304" pitchFamily="18" charset="0"/>
              </a:rPr>
              <a:t>酯</a:t>
            </a:r>
            <a:endParaRPr lang="zh-CN" altLang="zh-CN" sz="1050">
              <a:solidFill>
                <a:srgbClr val="000000"/>
              </a:solidFill>
              <a:cs typeface="Times New Roman" panose="02020603050405020304" pitchFamily="18" charset="0"/>
            </a:endParaRPr>
          </a:p>
        </p:txBody>
      </p:sp>
      <p:sp>
        <p:nvSpPr>
          <p:cNvPr id="4" name="矩形 3"/>
          <p:cNvSpPr/>
          <p:nvPr/>
        </p:nvSpPr>
        <p:spPr>
          <a:xfrm>
            <a:off x="262558" y="5086925"/>
            <a:ext cx="1576072" cy="646331"/>
          </a:xfrm>
          <a:prstGeom prst="rect">
            <a:avLst/>
          </a:prstGeom>
        </p:spPr>
        <p:txBody>
          <a:bodyPr wrap="none">
            <a:spAutoFit/>
          </a:bodyPr>
          <a:lstStyle/>
          <a:p>
            <a:pPr algn="just">
              <a:lnSpc>
                <a:spcPct val="150000"/>
              </a:lnSpc>
              <a:spcAft>
                <a:spcPts val="0"/>
              </a:spcAft>
            </a:pPr>
            <a:r>
              <a:rPr lang="zh-CN" altLang="zh-CN" sz="2400">
                <a:solidFill>
                  <a:srgbClr val="000000"/>
                </a:solidFill>
                <a:cs typeface="Times New Roman" panose="02020603050405020304" pitchFamily="18" charset="0"/>
              </a:rPr>
              <a:t>（</a:t>
            </a:r>
            <a:r>
              <a:rPr lang="en-US" altLang="zh-CN" sz="2400">
                <a:solidFill>
                  <a:srgbClr val="000000"/>
                </a:solidFill>
                <a:cs typeface="Times New Roman" panose="02020603050405020304" pitchFamily="18" charset="0"/>
              </a:rPr>
              <a:t>3</a:t>
            </a:r>
            <a:r>
              <a:rPr lang="zh-CN" altLang="zh-CN" sz="2400">
                <a:solidFill>
                  <a:srgbClr val="000000"/>
                </a:solidFill>
                <a:cs typeface="Times New Roman" panose="02020603050405020304" pitchFamily="18" charset="0"/>
              </a:rPr>
              <a:t>）环醚</a:t>
            </a:r>
            <a:endParaRPr lang="zh-CN" altLang="zh-CN" sz="1050">
              <a:solidFill>
                <a:srgbClr val="000000"/>
              </a:solidFill>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2190766" y="3541166"/>
            <a:ext cx="6822923" cy="2021608"/>
          </a:xfrm>
          <a:prstGeom prst="rect">
            <a:avLst/>
          </a:prstGeom>
        </p:spPr>
      </p:pic>
      <p:pic>
        <p:nvPicPr>
          <p:cNvPr id="6" name="图片 5"/>
          <p:cNvPicPr>
            <a:picLocks noChangeAspect="1"/>
          </p:cNvPicPr>
          <p:nvPr/>
        </p:nvPicPr>
        <p:blipFill>
          <a:blip r:embed="rId3"/>
          <a:stretch>
            <a:fillRect/>
          </a:stretch>
        </p:blipFill>
        <p:spPr>
          <a:xfrm>
            <a:off x="2206774" y="5745659"/>
            <a:ext cx="5606733" cy="82208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91470;FounderCES"/>
          <p:cNvPicPr/>
          <p:nvPr/>
        </p:nvPicPr>
        <p:blipFill>
          <a:blip r:embed="rId1"/>
          <a:stretch>
            <a:fillRect/>
          </a:stretch>
        </p:blipFill>
        <p:spPr>
          <a:xfrm>
            <a:off x="406574" y="908720"/>
            <a:ext cx="1560195" cy="414655"/>
          </a:xfrm>
          <a:prstGeom prst="rect">
            <a:avLst/>
          </a:prstGeom>
        </p:spPr>
      </p:pic>
      <p:sp>
        <p:nvSpPr>
          <p:cNvPr id="6" name="内容占位符 5"/>
          <p:cNvSpPr>
            <a:spLocks noGrp="1"/>
          </p:cNvSpPr>
          <p:nvPr>
            <p:ph idx="1"/>
          </p:nvPr>
        </p:nvSpPr>
        <p:spPr>
          <a:xfrm>
            <a:off x="360854" y="764704"/>
            <a:ext cx="11485848" cy="3416320"/>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中官能团的转化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官能团的引入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常见的引入官能团的反应类型有取代、加成、消去、氧化、还原等有机反应。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生成醇的反应有烯烃与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加成、卤代烃水解、酯水解、酮或醛与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）引入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反应有醇与卤代烃的消去反应等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1966769" y="3437899"/>
            <a:ext cx="1401684" cy="88714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官能团的保护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含有多个官能团的有机物在进行反应时，非目标官能团也可能受到影响。此时需要将该官能团保护起来，先将其转化为不受该反应影响的其他官能团，反应后再转化复原。如—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的保护过程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278782" y="3140968"/>
            <a:ext cx="7298215" cy="166782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499;FounderCES"/>
          <p:cNvPicPr/>
          <p:nvPr/>
        </p:nvPicPr>
        <p:blipFill>
          <a:blip r:embed="rId1"/>
          <a:stretch>
            <a:fillRect/>
          </a:stretch>
        </p:blipFill>
        <p:spPr>
          <a:xfrm>
            <a:off x="374074" y="836712"/>
            <a:ext cx="1600200" cy="424815"/>
          </a:xfrm>
          <a:prstGeom prst="rect">
            <a:avLst/>
          </a:prstGeom>
        </p:spPr>
      </p:pic>
      <p:sp>
        <p:nvSpPr>
          <p:cNvPr id="4" name="内容占位符 3"/>
          <p:cNvSpPr>
            <a:spLocks noGrp="1"/>
          </p:cNvSpPr>
          <p:nvPr>
            <p:ph idx="1"/>
          </p:nvPr>
        </p:nvSpPr>
        <p:spPr>
          <a:xfrm>
            <a:off x="360854" y="692696"/>
            <a:ext cx="11485848" cy="5078313"/>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有机合成</a:t>
            </a:r>
            <a:r>
              <a:rPr lang="zh-CN" altLang="zh-CN" b="1">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的三种常见方法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）正合成法：采用正向思维方法，从已知原料入手，找出合成所需要的直接或间接的中间产物，逐步推向目标合成有机物，其思维程序是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中间产物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）逆合成法：简称逆推法，采用逆向思维方法，从目标合成有机物的组成、结构、性质入手，找出合成所需的直接或间接的中间产物，逐步推向已知原料，其思维程序是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中间产物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）类比分析法：此法要点是采用综合思维的方法，其思维程序为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比较题目所给知识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原料与合成物质的内在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确定中间产物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8158</Words>
  <Application>WPS 演示</Application>
  <PresentationFormat>自定义</PresentationFormat>
  <Paragraphs>449</Paragraphs>
  <Slides>50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50</vt:i4>
      </vt:variant>
    </vt:vector>
  </HeadingPairs>
  <TitlesOfParts>
    <vt:vector size="62" baseType="lpstr">
      <vt:lpstr>Arial</vt:lpstr>
      <vt:lpstr>宋体</vt:lpstr>
      <vt:lpstr>Wingdings</vt:lpstr>
      <vt:lpstr>Times New Roman</vt:lpstr>
      <vt:lpstr>楷体</vt:lpstr>
      <vt:lpstr>微软雅黑</vt:lpstr>
      <vt:lpstr>黑体</vt:lpstr>
      <vt:lpstr>Cambria Math</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620</cp:revision>
  <dcterms:created xsi:type="dcterms:W3CDTF">2020-11-06T05:24:00Z</dcterms:created>
  <dcterms:modified xsi:type="dcterms:W3CDTF">2025-11-11T06:21:33Z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2052-12.1.0.23542</vt:lpwstr>
  </property>
  <property fmtid="{D5CDD505-2E9C-101B-9397-08002B2CF9AE}" pid="3" name="ICV">
    <vt:lpwstr>9BCD6A41D4D44EDFA59974EB72D856A1_12</vt:lpwstr>
  </property>
</Properties>
</file>